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1"/>
  </p:notesMasterIdLst>
  <p:handoutMasterIdLst>
    <p:handoutMasterId r:id="rId42"/>
  </p:handoutMasterIdLst>
  <p:sldIdLst>
    <p:sldId id="260" r:id="rId5"/>
    <p:sldId id="1465" r:id="rId6"/>
    <p:sldId id="1487" r:id="rId7"/>
    <p:sldId id="1475" r:id="rId8"/>
    <p:sldId id="1476" r:id="rId9"/>
    <p:sldId id="1442" r:id="rId10"/>
    <p:sldId id="1458" r:id="rId11"/>
    <p:sldId id="1443" r:id="rId12"/>
    <p:sldId id="1460" r:id="rId13"/>
    <p:sldId id="1444" r:id="rId14"/>
    <p:sldId id="1448" r:id="rId15"/>
    <p:sldId id="1447" r:id="rId16"/>
    <p:sldId id="1451" r:id="rId17"/>
    <p:sldId id="1482" r:id="rId18"/>
    <p:sldId id="1455" r:id="rId19"/>
    <p:sldId id="1445" r:id="rId20"/>
    <p:sldId id="1481" r:id="rId21"/>
    <p:sldId id="1461" r:id="rId22"/>
    <p:sldId id="1296" r:id="rId23"/>
    <p:sldId id="1483" r:id="rId24"/>
    <p:sldId id="1484" r:id="rId25"/>
    <p:sldId id="1485" r:id="rId26"/>
    <p:sldId id="478" r:id="rId27"/>
    <p:sldId id="479" r:id="rId28"/>
    <p:sldId id="392" r:id="rId29"/>
    <p:sldId id="393" r:id="rId30"/>
    <p:sldId id="1488" r:id="rId31"/>
    <p:sldId id="1467" r:id="rId32"/>
    <p:sldId id="1468" r:id="rId33"/>
    <p:sldId id="1469" r:id="rId34"/>
    <p:sldId id="1470" r:id="rId35"/>
    <p:sldId id="1471" r:id="rId36"/>
    <p:sldId id="1472" r:id="rId37"/>
    <p:sldId id="1478" r:id="rId38"/>
    <p:sldId id="1418" r:id="rId39"/>
    <p:sldId id="141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BD3"/>
    <a:srgbClr val="6E98B9"/>
    <a:srgbClr val="CD0920"/>
    <a:srgbClr val="73A4CC"/>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BF29F-5B87-48BE-964B-5D21427A0872}" v="7" dt="2021-07-26T05:23:35.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4385" autoAdjust="0"/>
  </p:normalViewPr>
  <p:slideViewPr>
    <p:cSldViewPr snapToGrid="0" snapToObjects="1">
      <p:cViewPr varScale="1">
        <p:scale>
          <a:sx n="64" d="100"/>
          <a:sy n="64" d="100"/>
        </p:scale>
        <p:origin x="1781"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9" d="100"/>
          <a:sy n="59" d="100"/>
        </p:scale>
        <p:origin x="2371"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255378-3547-4D9D-B081-9ACBD8AD7AC0}" type="datetimeFigureOut">
              <a:rPr lang="en-US" smtClean="0"/>
              <a:t>7/27/2021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D7FA1A-E06B-47C3-A244-6D7FF742991C}" type="slidenum">
              <a:rPr lang="en-US" smtClean="0"/>
              <a:t>‹#›</a:t>
            </a:fld>
            <a:endParaRPr lang="en-US" dirty="0"/>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7/27/2021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3646019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12</a:t>
            </a:fld>
            <a:endParaRPr lang="en-US"/>
          </a:p>
        </p:txBody>
      </p:sp>
    </p:spTree>
    <p:extLst>
      <p:ext uri="{BB962C8B-B14F-4D97-AF65-F5344CB8AC3E}">
        <p14:creationId xmlns:p14="http://schemas.microsoft.com/office/powerpoint/2010/main" val="282693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13</a:t>
            </a:fld>
            <a:endParaRPr lang="en-US"/>
          </a:p>
        </p:txBody>
      </p:sp>
    </p:spTree>
    <p:extLst>
      <p:ext uri="{BB962C8B-B14F-4D97-AF65-F5344CB8AC3E}">
        <p14:creationId xmlns:p14="http://schemas.microsoft.com/office/powerpoint/2010/main" val="192109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14</a:t>
            </a:fld>
            <a:endParaRPr lang="en-US"/>
          </a:p>
        </p:txBody>
      </p:sp>
    </p:spTree>
    <p:extLst>
      <p:ext uri="{BB962C8B-B14F-4D97-AF65-F5344CB8AC3E}">
        <p14:creationId xmlns:p14="http://schemas.microsoft.com/office/powerpoint/2010/main" val="3656019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15</a:t>
            </a:fld>
            <a:endParaRPr lang="en-US"/>
          </a:p>
        </p:txBody>
      </p:sp>
    </p:spTree>
    <p:extLst>
      <p:ext uri="{BB962C8B-B14F-4D97-AF65-F5344CB8AC3E}">
        <p14:creationId xmlns:p14="http://schemas.microsoft.com/office/powerpoint/2010/main" val="54152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16</a:t>
            </a:fld>
            <a:endParaRPr lang="en-US"/>
          </a:p>
        </p:txBody>
      </p:sp>
    </p:spTree>
    <p:extLst>
      <p:ext uri="{BB962C8B-B14F-4D97-AF65-F5344CB8AC3E}">
        <p14:creationId xmlns:p14="http://schemas.microsoft.com/office/powerpoint/2010/main" val="3310593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17</a:t>
            </a:fld>
            <a:endParaRPr lang="en-US"/>
          </a:p>
        </p:txBody>
      </p:sp>
    </p:spTree>
    <p:extLst>
      <p:ext uri="{BB962C8B-B14F-4D97-AF65-F5344CB8AC3E}">
        <p14:creationId xmlns:p14="http://schemas.microsoft.com/office/powerpoint/2010/main" val="142428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18</a:t>
            </a:fld>
            <a:endParaRPr lang="en-US"/>
          </a:p>
        </p:txBody>
      </p:sp>
    </p:spTree>
    <p:extLst>
      <p:ext uri="{BB962C8B-B14F-4D97-AF65-F5344CB8AC3E}">
        <p14:creationId xmlns:p14="http://schemas.microsoft.com/office/powerpoint/2010/main" val="397934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D6F983D-4F83-4A69-854E-098E2FCB6E79}" type="slidenum">
              <a:rPr lang="en-US" smtClean="0"/>
              <a:pPr/>
              <a:t>19</a:t>
            </a:fld>
            <a:endParaRPr lang="en-US" dirty="0"/>
          </a:p>
        </p:txBody>
      </p:sp>
      <p:sp>
        <p:nvSpPr>
          <p:cNvPr id="5" name="Date Placeholder 4"/>
          <p:cNvSpPr>
            <a:spLocks noGrp="1"/>
          </p:cNvSpPr>
          <p:nvPr>
            <p:ph type="dt" idx="11"/>
          </p:nvPr>
        </p:nvSpPr>
        <p:spPr/>
        <p:txBody>
          <a:bodyPr/>
          <a:lstStyle/>
          <a:p>
            <a:r>
              <a:rPr lang="en-US" dirty="0"/>
              <a:t>7/11/2016</a:t>
            </a:r>
          </a:p>
        </p:txBody>
      </p:sp>
    </p:spTree>
    <p:extLst>
      <p:ext uri="{BB962C8B-B14F-4D97-AF65-F5344CB8AC3E}">
        <p14:creationId xmlns:p14="http://schemas.microsoft.com/office/powerpoint/2010/main" val="329477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20</a:t>
            </a:fld>
            <a:endParaRPr lang="en-US"/>
          </a:p>
        </p:txBody>
      </p:sp>
    </p:spTree>
    <p:extLst>
      <p:ext uri="{BB962C8B-B14F-4D97-AF65-F5344CB8AC3E}">
        <p14:creationId xmlns:p14="http://schemas.microsoft.com/office/powerpoint/2010/main" val="2241108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21</a:t>
            </a:fld>
            <a:endParaRPr lang="en-US"/>
          </a:p>
        </p:txBody>
      </p:sp>
    </p:spTree>
    <p:extLst>
      <p:ext uri="{BB962C8B-B14F-4D97-AF65-F5344CB8AC3E}">
        <p14:creationId xmlns:p14="http://schemas.microsoft.com/office/powerpoint/2010/main" val="137122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2</a:t>
            </a:fld>
            <a:endParaRPr lang="en-US"/>
          </a:p>
        </p:txBody>
      </p:sp>
    </p:spTree>
    <p:extLst>
      <p:ext uri="{BB962C8B-B14F-4D97-AF65-F5344CB8AC3E}">
        <p14:creationId xmlns:p14="http://schemas.microsoft.com/office/powerpoint/2010/main" val="3755066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22</a:t>
            </a:fld>
            <a:endParaRPr lang="en-US"/>
          </a:p>
        </p:txBody>
      </p:sp>
    </p:spTree>
    <p:extLst>
      <p:ext uri="{BB962C8B-B14F-4D97-AF65-F5344CB8AC3E}">
        <p14:creationId xmlns:p14="http://schemas.microsoft.com/office/powerpoint/2010/main" val="155956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Student Population and Demographics</a:t>
            </a:r>
            <a:r>
              <a:rPr lang="en-US" dirty="0"/>
              <a:t>: Ohio’s student-centered funding formula provides resources based on a school district’s Average Daily Membership (ADM). Changes in ADM, whether increases or decreases, can have an impact on a school district’s foundation funding. Similarly, changes in the numbers of students and their needs, from special education to those who are economically disadvantaged, also impact the amount of funding each district receives.</a:t>
            </a:r>
          </a:p>
          <a:p>
            <a:pPr lvl="0"/>
            <a:r>
              <a:rPr lang="en-US" b="1" dirty="0"/>
              <a:t>Property Valuation</a:t>
            </a:r>
            <a:r>
              <a:rPr lang="en-US" dirty="0"/>
              <a:t>: Changes in property valuation, whether increases or decreases in total or in relationship to the statewide average, can have a significant impact on a school district’s foundation funding.</a:t>
            </a:r>
          </a:p>
          <a:p>
            <a:pPr lvl="0"/>
            <a:r>
              <a:rPr lang="en-US" b="1" dirty="0"/>
              <a:t>Income</a:t>
            </a:r>
            <a:r>
              <a:rPr lang="en-US" dirty="0"/>
              <a:t>: Changes in income, whether increases or decreases, also have an impact on a school district’s foundation funding. The governor’s budget makes an appropriate change in how income is used to more accurately measure capacity that will drive resources to districts with less capacity to generate local revenue and is a significant improvement over the income adjustment in current law.</a:t>
            </a:r>
          </a:p>
          <a:p>
            <a:pPr lvl="0"/>
            <a:r>
              <a:rPr lang="en-US" b="1" dirty="0"/>
              <a:t>Historical funding and previous funding levels: </a:t>
            </a:r>
            <a:r>
              <a:rPr lang="en-US" dirty="0"/>
              <a:t>The interaction of formula changes, changing characteristics of a district, and the effects of caps/guarantees can cause unexpected results. When “caps” and “guarantees” are used, the outcomes of any formula are suppressed. Because guarantees have been in place without interruption for many years, the guarantee is not necessarily to last year’s amount, but perhaps to a formula calculation from a number of years prior. This means that guaranteed/capped funding amounts are often based upon district factors, such as student population and/or property values, that are dramatically different from what currently exist. Therefore, funding levels for a district relative to a prior year might be due to the impact of lessening those constraints that short-circuit formulas.</a:t>
            </a:r>
          </a:p>
        </p:txBody>
      </p:sp>
      <p:sp>
        <p:nvSpPr>
          <p:cNvPr id="4" name="Slide Number Placeholder 3"/>
          <p:cNvSpPr>
            <a:spLocks noGrp="1"/>
          </p:cNvSpPr>
          <p:nvPr>
            <p:ph type="sldNum" sz="quarter" idx="10"/>
          </p:nvPr>
        </p:nvSpPr>
        <p:spPr/>
        <p:txBody>
          <a:bodyPr/>
          <a:lstStyle/>
          <a:p>
            <a:fld id="{A88EB8E9-7E05-4C60-A58D-798732DD5BFE}" type="slidenum">
              <a:rPr lang="en-US" smtClean="0"/>
              <a:t>23</a:t>
            </a:fld>
            <a:endParaRPr lang="en-US" dirty="0"/>
          </a:p>
        </p:txBody>
      </p:sp>
      <p:sp>
        <p:nvSpPr>
          <p:cNvPr id="5" name="Date Placeholder 4"/>
          <p:cNvSpPr>
            <a:spLocks noGrp="1"/>
          </p:cNvSpPr>
          <p:nvPr>
            <p:ph type="dt" idx="11"/>
          </p:nvPr>
        </p:nvSpPr>
        <p:spPr/>
        <p:txBody>
          <a:bodyPr/>
          <a:lstStyle/>
          <a:p>
            <a:fld id="{EFC77317-6A79-4867-B2C7-963F9CFD4808}" type="datetime1">
              <a:rPr lang="en-US" smtClean="0"/>
              <a:t>7/27/2021</a:t>
            </a:fld>
            <a:endParaRPr lang="en-US"/>
          </a:p>
        </p:txBody>
      </p:sp>
    </p:spTree>
    <p:extLst>
      <p:ext uri="{BB962C8B-B14F-4D97-AF65-F5344CB8AC3E}">
        <p14:creationId xmlns:p14="http://schemas.microsoft.com/office/powerpoint/2010/main" val="274276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Student Enrollment/Demographics – The number of students who live in a district drive the type of funding a district receives and the state share index (valuation per pupil). Changes in enrollment (increases/decreases) impact the relative change in funding compared to a previous year.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Districts with increasing student enrollment are more likely to see increases in calculated state aid. Districts with decreasing student enrollment are more likely to see decreases in calculated state aid.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24</a:t>
            </a:fld>
            <a:endParaRPr lang="en-US"/>
          </a:p>
        </p:txBody>
      </p:sp>
      <p:sp>
        <p:nvSpPr>
          <p:cNvPr id="5" name="Date Placeholder 4"/>
          <p:cNvSpPr>
            <a:spLocks noGrp="1"/>
          </p:cNvSpPr>
          <p:nvPr>
            <p:ph type="dt" idx="11"/>
          </p:nvPr>
        </p:nvSpPr>
        <p:spPr/>
        <p:txBody>
          <a:bodyPr/>
          <a:lstStyle/>
          <a:p>
            <a:fld id="{70538B33-C3A7-4846-8F94-D3F322F122AC}" type="datetime1">
              <a:rPr lang="en-US" smtClean="0"/>
              <a:t>7/27/2021</a:t>
            </a:fld>
            <a:endParaRPr lang="en-US"/>
          </a:p>
        </p:txBody>
      </p:sp>
    </p:spTree>
    <p:extLst>
      <p:ext uri="{BB962C8B-B14F-4D97-AF65-F5344CB8AC3E}">
        <p14:creationId xmlns:p14="http://schemas.microsoft.com/office/powerpoint/2010/main" val="3408567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Quintiles rounded to nearest $500</a:t>
            </a:r>
          </a:p>
        </p:txBody>
      </p:sp>
      <p:sp>
        <p:nvSpPr>
          <p:cNvPr id="4" name="Slide Number Placeholder 3"/>
          <p:cNvSpPr>
            <a:spLocks noGrp="1"/>
          </p:cNvSpPr>
          <p:nvPr>
            <p:ph type="sldNum" sz="quarter" idx="10"/>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1145587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Quintiles rounded to nearest $500.</a:t>
            </a:r>
            <a:endParaRPr lang="en-US" b="0" dirty="0"/>
          </a:p>
          <a:p>
            <a:r>
              <a:rPr lang="en-US" sz="1200" b="0" i="0" u="none" strike="noStrike" kern="1200" baseline="0" dirty="0">
                <a:solidFill>
                  <a:schemeClr val="tx1"/>
                </a:solidFill>
                <a:latin typeface="+mn-lt"/>
                <a:ea typeface="+mn-ea"/>
                <a:cs typeface="+mn-cs"/>
              </a:rPr>
              <a:t>Public Utility Tangible Personal Property Values Grew Rapidly in Northern and Southeastern Regions </a:t>
            </a:r>
          </a:p>
          <a:p>
            <a:r>
              <a:rPr lang="en-US" b="0" dirty="0"/>
              <a:t>Public utility tangible personal property (PUTPP) value, which includes property used for production, transmission, and distribution purposes, has grown rapidly since 2014. This value grew fastest in various school districts in northern and southeastern Ohio led by the recent completion of the Rover Pipeline, which carries natural gas from shale production areas to markets in the U.S. and Canada.</a:t>
            </a:r>
          </a:p>
          <a:p>
            <a:r>
              <a:rPr lang="en-US" b="0" dirty="0"/>
              <a:t>The school districts with largest growth (shaded in darker blues in the chart above) are generally located along the pipeline’s path and ranged from Buckeye Central Local in Crawford County, at about 56 times 2014 values (a growth rate of nearly 5,500%), to Hillsdale Local in Ashland County, at about 15 times (nearly 1,400%).</a:t>
            </a:r>
          </a:p>
          <a:p>
            <a:r>
              <a:rPr lang="en-US" b="0" dirty="0"/>
              <a:t>Thirteen districts, many of which have coal-fired or nuclear power plants in their territory that due to market forces have had difficulty competing with plants fueled by natural gas, have lost PUTPP value since 2014 (shaded in red). Such districts include Manchester Local in Adams County (-90.5%), New Richmond Exempted Village in Clermont County (-68.2%), Perry Local in Lake County (-54.3%), and River View Local in Coshocton County (-49.4%).</a:t>
            </a:r>
          </a:p>
          <a:p>
            <a:r>
              <a:rPr lang="en-US" b="0" dirty="0"/>
              <a:t>Statewide, PUTPP value nearly doubled between 2014 and 2019, increasing from $12.7 billion to $25.2 billion. PUTPP value represented 8.8% of total taxable value in 2019, increasing from 5.2% in 2014.</a:t>
            </a:r>
          </a:p>
        </p:txBody>
      </p:sp>
      <p:sp>
        <p:nvSpPr>
          <p:cNvPr id="4" name="Slide Number Placeholder 3"/>
          <p:cNvSpPr>
            <a:spLocks noGrp="1"/>
          </p:cNvSpPr>
          <p:nvPr>
            <p:ph type="sldNum" sz="quarter" idx="10"/>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2756588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27</a:t>
            </a:fld>
            <a:endParaRPr lang="en-US" dirty="0"/>
          </a:p>
        </p:txBody>
      </p:sp>
    </p:spTree>
    <p:extLst>
      <p:ext uri="{BB962C8B-B14F-4D97-AF65-F5344CB8AC3E}">
        <p14:creationId xmlns:p14="http://schemas.microsoft.com/office/powerpoint/2010/main" val="3939627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proposed increases to scholarship programs:</a:t>
            </a:r>
          </a:p>
          <a:p>
            <a:pPr marL="171450" indent="-171450">
              <a:buFont typeface="Arial" panose="020B0604020202020204" pitchFamily="34" charset="0"/>
              <a:buChar char="•"/>
            </a:pPr>
            <a:r>
              <a:rPr lang="en-US" dirty="0"/>
              <a:t>Jon Peterson: from $6,020 to $6,065 in FY22 and 6,110 in FY23</a:t>
            </a:r>
          </a:p>
          <a:p>
            <a:pPr marL="171450" indent="-171450">
              <a:buFont typeface="Arial" panose="020B0604020202020204" pitchFamily="34" charset="0"/>
              <a:buChar char="•"/>
            </a:pPr>
            <a:r>
              <a:rPr lang="en-US" dirty="0"/>
              <a:t>Autism: from $27,000 to $31,500 in FY 22 and $32,455 in FY23</a:t>
            </a:r>
          </a:p>
          <a:p>
            <a:pPr marL="171450" indent="-171450">
              <a:buFont typeface="Arial" panose="020B0604020202020204" pitchFamily="34" charset="0"/>
              <a:buChar char="•"/>
            </a:pPr>
            <a:r>
              <a:rPr lang="en-US" dirty="0"/>
              <a:t>Both EdChoice and Cleveland (k-8): from $4,650 to $5,500</a:t>
            </a:r>
          </a:p>
          <a:p>
            <a:pPr marL="171450" indent="-171450">
              <a:buFont typeface="Arial" panose="020B0604020202020204" pitchFamily="34" charset="0"/>
              <a:buChar char="•"/>
            </a:pPr>
            <a:r>
              <a:rPr lang="en-US" dirty="0"/>
              <a:t>Both EdChoice and Cleveland (9-12): from $6,000 to $7,500</a:t>
            </a:r>
          </a:p>
        </p:txBody>
      </p:sp>
      <p:sp>
        <p:nvSpPr>
          <p:cNvPr id="4" name="Slide Number Placeholder 3"/>
          <p:cNvSpPr>
            <a:spLocks noGrp="1"/>
          </p:cNvSpPr>
          <p:nvPr>
            <p:ph type="sldNum" sz="quarter" idx="5"/>
          </p:nvPr>
        </p:nvSpPr>
        <p:spPr/>
        <p:txBody>
          <a:bodyPr/>
          <a:lstStyle/>
          <a:p>
            <a:fld id="{62E366C7-1CE9-4F42-AE88-C4781F677C91}" type="slidenum">
              <a:rPr lang="en-US" smtClean="0"/>
              <a:t>28</a:t>
            </a:fld>
            <a:endParaRPr lang="en-US"/>
          </a:p>
        </p:txBody>
      </p:sp>
    </p:spTree>
    <p:extLst>
      <p:ext uri="{BB962C8B-B14F-4D97-AF65-F5344CB8AC3E}">
        <p14:creationId xmlns:p14="http://schemas.microsoft.com/office/powerpoint/2010/main" val="4063928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Challenged school districts include 8 urban districts plus those that others identified based on performance reflected on state report cards.</a:t>
            </a:r>
          </a:p>
          <a:p>
            <a:endParaRPr lang="en-US" dirty="0"/>
          </a:p>
          <a:p>
            <a:r>
              <a:rPr lang="en-US" dirty="0"/>
              <a:t>Tracking for community school closure will restart when the report card issued for the 2022-2023 school year.</a:t>
            </a:r>
          </a:p>
          <a:p>
            <a:endParaRPr lang="en-US" dirty="0"/>
          </a:p>
          <a:p>
            <a:r>
              <a:rPr lang="en-US" dirty="0"/>
              <a:t>Sponsors that were rated “exemplary” on the most recent evaluation may open 2 DOPR e-schools per year, not to exceed 6 new schools in a 5-year period. Based on the most recent evaluations, this provision will apply to 6 sponsors.</a:t>
            </a:r>
          </a:p>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29</a:t>
            </a:fld>
            <a:endParaRPr lang="en-US"/>
          </a:p>
        </p:txBody>
      </p:sp>
    </p:spTree>
    <p:extLst>
      <p:ext uri="{BB962C8B-B14F-4D97-AF65-F5344CB8AC3E}">
        <p14:creationId xmlns:p14="http://schemas.microsoft.com/office/powerpoint/2010/main" val="4227914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provisions related to “right to computer science” were removed, in deference to the committee completing the state plan.</a:t>
            </a:r>
          </a:p>
          <a:p>
            <a:endParaRPr lang="en-US" dirty="0"/>
          </a:p>
          <a:p>
            <a:r>
              <a:rPr lang="en-US" dirty="0"/>
              <a:t>Committee isn’t limited to enumerated topics for the state plan – may also address other issues as determined by the committee.</a:t>
            </a:r>
          </a:p>
          <a:p>
            <a:endParaRPr lang="en-US" dirty="0"/>
          </a:p>
          <a:p>
            <a:r>
              <a:rPr lang="en-US" dirty="0"/>
              <a:t>Committee must be convened not later than 30 days after the effective date of this section (September 30). Plan must be completed not later than September 30, 2022 and must be posted to the ODE website.</a:t>
            </a:r>
          </a:p>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30</a:t>
            </a:fld>
            <a:endParaRPr lang="en-US"/>
          </a:p>
        </p:txBody>
      </p:sp>
    </p:spTree>
    <p:extLst>
      <p:ext uri="{BB962C8B-B14F-4D97-AF65-F5344CB8AC3E}">
        <p14:creationId xmlns:p14="http://schemas.microsoft.com/office/powerpoint/2010/main" val="863173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language went into immediate effect upon signing.</a:t>
            </a:r>
          </a:p>
        </p:txBody>
      </p:sp>
      <p:sp>
        <p:nvSpPr>
          <p:cNvPr id="4" name="Slide Number Placeholder 3"/>
          <p:cNvSpPr>
            <a:spLocks noGrp="1"/>
          </p:cNvSpPr>
          <p:nvPr>
            <p:ph type="sldNum" sz="quarter" idx="5"/>
          </p:nvPr>
        </p:nvSpPr>
        <p:spPr/>
        <p:txBody>
          <a:bodyPr/>
          <a:lstStyle/>
          <a:p>
            <a:fld id="{62E366C7-1CE9-4F42-AE88-C4781F677C91}" type="slidenum">
              <a:rPr lang="en-US" smtClean="0"/>
              <a:t>31</a:t>
            </a:fld>
            <a:endParaRPr lang="en-US"/>
          </a:p>
        </p:txBody>
      </p:sp>
    </p:spTree>
    <p:extLst>
      <p:ext uri="{BB962C8B-B14F-4D97-AF65-F5344CB8AC3E}">
        <p14:creationId xmlns:p14="http://schemas.microsoft.com/office/powerpoint/2010/main" val="354421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2612935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sent out initial communication to districts alerting them of this new opportunity. Our Unit of Field Relations is leading implementation of this provision. Expect that the Board will hear more about the need to update operating standards in the coming months.</a:t>
            </a:r>
          </a:p>
        </p:txBody>
      </p:sp>
      <p:sp>
        <p:nvSpPr>
          <p:cNvPr id="4" name="Slide Number Placeholder 3"/>
          <p:cNvSpPr>
            <a:spLocks noGrp="1"/>
          </p:cNvSpPr>
          <p:nvPr>
            <p:ph type="sldNum" sz="quarter" idx="5"/>
          </p:nvPr>
        </p:nvSpPr>
        <p:spPr/>
        <p:txBody>
          <a:bodyPr/>
          <a:lstStyle/>
          <a:p>
            <a:fld id="{62E366C7-1CE9-4F42-AE88-C4781F677C91}" type="slidenum">
              <a:rPr lang="en-US" smtClean="0"/>
              <a:t>32</a:t>
            </a:fld>
            <a:endParaRPr lang="en-US"/>
          </a:p>
        </p:txBody>
      </p:sp>
    </p:spTree>
    <p:extLst>
      <p:ext uri="{BB962C8B-B14F-4D97-AF65-F5344CB8AC3E}">
        <p14:creationId xmlns:p14="http://schemas.microsoft.com/office/powerpoint/2010/main" val="1657832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families at or below 300% of Federal Poverty</a:t>
            </a:r>
          </a:p>
          <a:p>
            <a:r>
              <a:rPr lang="en-US" dirty="0"/>
              <a:t>Will be allocated on a first-come, first-served basis</a:t>
            </a:r>
          </a:p>
          <a:p>
            <a:r>
              <a:rPr lang="en-US" dirty="0"/>
              <a:t>$</a:t>
            </a:r>
            <a:r>
              <a:rPr lang="en-US"/>
              <a:t>50,000,000 appropriated for FY22 and $75,000,000 in FY23</a:t>
            </a:r>
          </a:p>
          <a:p>
            <a:endParaRPr lang="en-US"/>
          </a:p>
          <a:p>
            <a:r>
              <a:rPr lang="en-US" dirty="0"/>
              <a:t>Allowable uses:</a:t>
            </a:r>
          </a:p>
          <a:p>
            <a:pPr algn="l"/>
            <a:r>
              <a:rPr lang="en-US" sz="1800" b="0" i="0" u="none" strike="noStrike" baseline="0" dirty="0">
                <a:latin typeface="Calibri" panose="020F0502020204030204" pitchFamily="34" charset="0"/>
              </a:rPr>
              <a:t>(1) before- or afterschool</a:t>
            </a:r>
          </a:p>
          <a:p>
            <a:pPr algn="l"/>
            <a:r>
              <a:rPr lang="en-US" sz="1800" b="0" i="0" u="none" strike="noStrike" baseline="0" dirty="0">
                <a:latin typeface="Calibri" panose="020F0502020204030204" pitchFamily="34" charset="0"/>
              </a:rPr>
              <a:t>educational programs, (2) day camps,</a:t>
            </a:r>
          </a:p>
          <a:p>
            <a:pPr algn="l"/>
            <a:r>
              <a:rPr lang="en-US" sz="1800" b="0" i="0" u="none" strike="noStrike" baseline="0" dirty="0">
                <a:latin typeface="Calibri" panose="020F0502020204030204" pitchFamily="34" charset="0"/>
              </a:rPr>
              <a:t>including camps for academics, athletics,</a:t>
            </a:r>
          </a:p>
          <a:p>
            <a:pPr algn="l"/>
            <a:r>
              <a:rPr lang="en-US" sz="1800" b="0" i="0" u="none" strike="noStrike" baseline="0" dirty="0">
                <a:latin typeface="Calibri" panose="020F0502020204030204" pitchFamily="34" charset="0"/>
              </a:rPr>
              <a:t>and arts, (3) tuition at learning extension</a:t>
            </a:r>
          </a:p>
          <a:p>
            <a:pPr algn="l"/>
            <a:r>
              <a:rPr lang="en-US" sz="1800" b="0" i="0" u="none" strike="noStrike" baseline="0" dirty="0">
                <a:latin typeface="Calibri" panose="020F0502020204030204" pitchFamily="34" charset="0"/>
              </a:rPr>
              <a:t>centers or learning pods, (4) if a student is</a:t>
            </a:r>
          </a:p>
          <a:p>
            <a:pPr algn="l"/>
            <a:r>
              <a:rPr lang="en-US" sz="1800" b="0" i="0" u="none" strike="noStrike" baseline="0" dirty="0">
                <a:latin typeface="Calibri" panose="020F0502020204030204" pitchFamily="34" charset="0"/>
              </a:rPr>
              <a:t>receiving home instruction, purchase of</a:t>
            </a:r>
          </a:p>
          <a:p>
            <a:pPr algn="l"/>
            <a:r>
              <a:rPr lang="en-US" sz="1800" b="0" i="0" u="none" strike="noStrike" baseline="0" dirty="0">
                <a:latin typeface="Calibri" panose="020F0502020204030204" pitchFamily="34" charset="0"/>
              </a:rPr>
              <a:t>curriculum and materials, (5) educational,</a:t>
            </a:r>
          </a:p>
          <a:p>
            <a:pPr algn="l"/>
            <a:r>
              <a:rPr lang="en-US" sz="1800" b="0" i="0" u="none" strike="noStrike" baseline="0" dirty="0">
                <a:latin typeface="Calibri" panose="020F0502020204030204" pitchFamily="34" charset="0"/>
              </a:rPr>
              <a:t>learning, or study skills services, (6) field</a:t>
            </a:r>
          </a:p>
          <a:p>
            <a:pPr algn="l"/>
            <a:r>
              <a:rPr lang="en-US" sz="1800" b="0" i="0" u="none" strike="noStrike" baseline="0" dirty="0">
                <a:latin typeface="Calibri" panose="020F0502020204030204" pitchFamily="34" charset="0"/>
              </a:rPr>
              <a:t>trips to historical landmarks, museums,</a:t>
            </a:r>
          </a:p>
          <a:p>
            <a:pPr algn="l"/>
            <a:r>
              <a:rPr lang="en-US" sz="1800" b="0" i="0" u="none" strike="noStrike" baseline="0" dirty="0">
                <a:latin typeface="Calibri" panose="020F0502020204030204" pitchFamily="34" charset="0"/>
              </a:rPr>
              <a:t>science centers, and theaters, including</a:t>
            </a:r>
          </a:p>
          <a:p>
            <a:pPr algn="l"/>
            <a:r>
              <a:rPr lang="en-US" sz="1800" b="0" i="0" u="none" strike="noStrike" baseline="0" dirty="0">
                <a:latin typeface="Calibri" panose="020F0502020204030204" pitchFamily="34" charset="0"/>
              </a:rPr>
              <a:t>admission, exhibit, and program fees, (7)</a:t>
            </a:r>
          </a:p>
          <a:p>
            <a:pPr algn="l"/>
            <a:r>
              <a:rPr lang="fr-FR" sz="1800" b="0" i="0" u="none" strike="noStrike" baseline="0" dirty="0" err="1">
                <a:latin typeface="Calibri" panose="020F0502020204030204" pitchFamily="34" charset="0"/>
              </a:rPr>
              <a:t>language</a:t>
            </a:r>
            <a:r>
              <a:rPr lang="fr-FR" sz="1800" b="0" i="0" u="none" strike="noStrike" baseline="0" dirty="0">
                <a:latin typeface="Calibri" panose="020F0502020204030204" pitchFamily="34" charset="0"/>
              </a:rPr>
              <a:t> classes, (8) instrument </a:t>
            </a:r>
            <a:r>
              <a:rPr lang="fr-FR" sz="1800" b="0" i="0" u="none" strike="noStrike" baseline="0" dirty="0" err="1">
                <a:latin typeface="Calibri" panose="020F0502020204030204" pitchFamily="34" charset="0"/>
              </a:rPr>
              <a:t>lessons</a:t>
            </a:r>
            <a:r>
              <a:rPr lang="fr-FR" sz="1800" b="0" i="0" u="none" strike="noStrike" baseline="0" dirty="0">
                <a:latin typeface="Calibri" panose="020F0502020204030204" pitchFamily="34" charset="0"/>
              </a:rPr>
              <a:t>, or</a:t>
            </a:r>
          </a:p>
          <a:p>
            <a:pPr algn="l"/>
            <a:r>
              <a:rPr lang="en-US" sz="1800" b="0" i="0" u="none" strike="noStrike" baseline="0" dirty="0">
                <a:latin typeface="Calibri" panose="020F0502020204030204" pitchFamily="34" charset="0"/>
              </a:rPr>
              <a:t>(9) tutoring.</a:t>
            </a:r>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33</a:t>
            </a:fld>
            <a:endParaRPr lang="en-US"/>
          </a:p>
        </p:txBody>
      </p:sp>
    </p:spTree>
    <p:extLst>
      <p:ext uri="{BB962C8B-B14F-4D97-AF65-F5344CB8AC3E}">
        <p14:creationId xmlns:p14="http://schemas.microsoft.com/office/powerpoint/2010/main" val="37311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SBOE action against a license could be suspension, revocation or limitation; current law allows a 1-year suspension for specifically revealing test content</a:t>
            </a:r>
          </a:p>
        </p:txBody>
      </p:sp>
      <p:sp>
        <p:nvSpPr>
          <p:cNvPr id="4" name="Slide Number Placeholder 3"/>
          <p:cNvSpPr>
            <a:spLocks noGrp="1"/>
          </p:cNvSpPr>
          <p:nvPr>
            <p:ph type="sldNum" sz="quarter" idx="5"/>
          </p:nvPr>
        </p:nvSpPr>
        <p:spPr/>
        <p:txBody>
          <a:bodyPr/>
          <a:lstStyle/>
          <a:p>
            <a:fld id="{62E366C7-1CE9-4F42-AE88-C4781F677C91}" type="slidenum">
              <a:rPr lang="en-US" smtClean="0"/>
              <a:t>34</a:t>
            </a:fld>
            <a:endParaRPr lang="en-US"/>
          </a:p>
        </p:txBody>
      </p:sp>
    </p:spTree>
    <p:extLst>
      <p:ext uri="{BB962C8B-B14F-4D97-AF65-F5344CB8AC3E}">
        <p14:creationId xmlns:p14="http://schemas.microsoft.com/office/powerpoint/2010/main" val="3846393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35</a:t>
            </a:fld>
            <a:endParaRPr lang="en-US" dirty="0"/>
          </a:p>
        </p:txBody>
      </p:sp>
    </p:spTree>
    <p:extLst>
      <p:ext uri="{BB962C8B-B14F-4D97-AF65-F5344CB8AC3E}">
        <p14:creationId xmlns:p14="http://schemas.microsoft.com/office/powerpoint/2010/main" val="60222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D6F983D-4F83-4A69-854E-098E2FCB6E79}" type="slidenum">
              <a:rPr lang="en-US" smtClean="0"/>
              <a:pPr/>
              <a:t>4</a:t>
            </a:fld>
            <a:endParaRPr lang="en-US" dirty="0"/>
          </a:p>
        </p:txBody>
      </p:sp>
      <p:sp>
        <p:nvSpPr>
          <p:cNvPr id="5" name="Date Placeholder 4"/>
          <p:cNvSpPr>
            <a:spLocks noGrp="1"/>
          </p:cNvSpPr>
          <p:nvPr>
            <p:ph type="dt" idx="11"/>
          </p:nvPr>
        </p:nvSpPr>
        <p:spPr/>
        <p:txBody>
          <a:bodyPr/>
          <a:lstStyle/>
          <a:p>
            <a:r>
              <a:rPr lang="en-US" dirty="0"/>
              <a:t>7/11/2016</a:t>
            </a:r>
          </a:p>
        </p:txBody>
      </p:sp>
    </p:spTree>
    <p:extLst>
      <p:ext uri="{BB962C8B-B14F-4D97-AF65-F5344CB8AC3E}">
        <p14:creationId xmlns:p14="http://schemas.microsoft.com/office/powerpoint/2010/main" val="71098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D6F983D-4F83-4A69-854E-098E2FCB6E79}" type="slidenum">
              <a:rPr lang="en-US" smtClean="0"/>
              <a:pPr/>
              <a:t>5</a:t>
            </a:fld>
            <a:endParaRPr lang="en-US" dirty="0"/>
          </a:p>
        </p:txBody>
      </p:sp>
      <p:sp>
        <p:nvSpPr>
          <p:cNvPr id="5" name="Date Placeholder 4"/>
          <p:cNvSpPr>
            <a:spLocks noGrp="1"/>
          </p:cNvSpPr>
          <p:nvPr>
            <p:ph type="dt" idx="11"/>
          </p:nvPr>
        </p:nvSpPr>
        <p:spPr/>
        <p:txBody>
          <a:bodyPr/>
          <a:lstStyle/>
          <a:p>
            <a:r>
              <a:rPr lang="en-US" dirty="0"/>
              <a:t>7/11/2016</a:t>
            </a:r>
          </a:p>
        </p:txBody>
      </p:sp>
    </p:spTree>
    <p:extLst>
      <p:ext uri="{BB962C8B-B14F-4D97-AF65-F5344CB8AC3E}">
        <p14:creationId xmlns:p14="http://schemas.microsoft.com/office/powerpoint/2010/main" val="3272402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6</a:t>
            </a:fld>
            <a:endParaRPr lang="en-US"/>
          </a:p>
        </p:txBody>
      </p:sp>
    </p:spTree>
    <p:extLst>
      <p:ext uri="{BB962C8B-B14F-4D97-AF65-F5344CB8AC3E}">
        <p14:creationId xmlns:p14="http://schemas.microsoft.com/office/powerpoint/2010/main" val="102937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7</a:t>
            </a:fld>
            <a:endParaRPr lang="en-US"/>
          </a:p>
        </p:txBody>
      </p:sp>
    </p:spTree>
    <p:extLst>
      <p:ext uri="{BB962C8B-B14F-4D97-AF65-F5344CB8AC3E}">
        <p14:creationId xmlns:p14="http://schemas.microsoft.com/office/powerpoint/2010/main" val="3915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10</a:t>
            </a:fld>
            <a:endParaRPr lang="en-US"/>
          </a:p>
        </p:txBody>
      </p:sp>
    </p:spTree>
    <p:extLst>
      <p:ext uri="{BB962C8B-B14F-4D97-AF65-F5344CB8AC3E}">
        <p14:creationId xmlns:p14="http://schemas.microsoft.com/office/powerpoint/2010/main" val="166505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366C7-1CE9-4F42-AE88-C4781F677C91}" type="slidenum">
              <a:rPr lang="en-US" smtClean="0"/>
              <a:t>11</a:t>
            </a:fld>
            <a:endParaRPr lang="en-US"/>
          </a:p>
        </p:txBody>
      </p:sp>
    </p:spTree>
    <p:extLst>
      <p:ext uri="{BB962C8B-B14F-4D97-AF65-F5344CB8AC3E}">
        <p14:creationId xmlns:p14="http://schemas.microsoft.com/office/powerpoint/2010/main" val="2187162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310B41-94E0-4D93-8EAD-DB5598438C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aron.Rausch@education.ohio.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A1C-094A-4F9C-A9BE-60172E3E3AAD}"/>
              </a:ext>
            </a:extLst>
          </p:cNvPr>
          <p:cNvSpPr>
            <a:spLocks noGrp="1"/>
          </p:cNvSpPr>
          <p:nvPr>
            <p:ph type="ctrTitle"/>
          </p:nvPr>
        </p:nvSpPr>
        <p:spPr/>
        <p:txBody>
          <a:bodyPr/>
          <a:lstStyle/>
          <a:p>
            <a:r>
              <a:rPr lang="en-US" dirty="0"/>
              <a:t>ODE Update</a:t>
            </a:r>
          </a:p>
        </p:txBody>
      </p:sp>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149286" y="5405717"/>
            <a:ext cx="5887073" cy="677108"/>
          </a:xfrm>
        </p:spPr>
        <p:txBody>
          <a:bodyPr/>
          <a:lstStyle/>
          <a:p>
            <a:r>
              <a:rPr lang="en-US" sz="2000" b="1" dirty="0"/>
              <a:t>Aaron Rausch, </a:t>
            </a:r>
            <a:r>
              <a:rPr lang="en-US" sz="2000" dirty="0"/>
              <a:t>Budget and School Funding</a:t>
            </a:r>
          </a:p>
          <a:p>
            <a:r>
              <a:rPr lang="en-US" sz="2000" b="1" dirty="0"/>
              <a:t>Marjorie Yano, </a:t>
            </a:r>
            <a:r>
              <a:rPr lang="en-US" sz="2000" dirty="0"/>
              <a:t>Policy and Legislative Affairs</a:t>
            </a:r>
            <a:endParaRPr lang="en-US" sz="2000" b="1" dirty="0"/>
          </a:p>
        </p:txBody>
      </p:sp>
    </p:spTree>
    <p:extLst>
      <p:ext uri="{BB962C8B-B14F-4D97-AF65-F5344CB8AC3E}">
        <p14:creationId xmlns:p14="http://schemas.microsoft.com/office/powerpoint/2010/main" val="206094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2FF2-1A16-4BD0-A763-737A8A311082}"/>
              </a:ext>
            </a:extLst>
          </p:cNvPr>
          <p:cNvSpPr>
            <a:spLocks noGrp="1"/>
          </p:cNvSpPr>
          <p:nvPr>
            <p:ph type="title"/>
          </p:nvPr>
        </p:nvSpPr>
        <p:spPr/>
        <p:txBody>
          <a:bodyPr/>
          <a:lstStyle/>
          <a:p>
            <a:r>
              <a:rPr lang="en-US" dirty="0"/>
              <a:t>Categorical Aid</a:t>
            </a:r>
          </a:p>
        </p:txBody>
      </p:sp>
      <p:sp>
        <p:nvSpPr>
          <p:cNvPr id="3" name="Content Placeholder 2">
            <a:extLst>
              <a:ext uri="{FF2B5EF4-FFF2-40B4-BE49-F238E27FC236}">
                <a16:creationId xmlns:a16="http://schemas.microsoft.com/office/drawing/2014/main" id="{71D5A11D-ABB4-4A41-91F4-3415571D13A6}"/>
              </a:ext>
            </a:extLst>
          </p:cNvPr>
          <p:cNvSpPr>
            <a:spLocks noGrp="1"/>
          </p:cNvSpPr>
          <p:nvPr>
            <p:ph idx="1"/>
          </p:nvPr>
        </p:nvSpPr>
        <p:spPr>
          <a:xfrm>
            <a:off x="4770306" y="1103531"/>
            <a:ext cx="3916497" cy="5138057"/>
          </a:xfrm>
          <a:ln>
            <a:solidFill>
              <a:srgbClr val="820024"/>
            </a:solidFill>
          </a:ln>
        </p:spPr>
        <p:txBody>
          <a:bodyPr/>
          <a:lstStyle/>
          <a:p>
            <a:pPr marL="0" indent="0">
              <a:buNone/>
            </a:pPr>
            <a:r>
              <a:rPr lang="en-US" sz="2000" u="sng" dirty="0"/>
              <a:t>As Passed in HB 110</a:t>
            </a:r>
          </a:p>
          <a:p>
            <a:r>
              <a:rPr lang="en-US" sz="1800" dirty="0"/>
              <a:t>Provides additional funding beyond base cost for:</a:t>
            </a:r>
          </a:p>
          <a:p>
            <a:pPr lvl="1"/>
            <a:r>
              <a:rPr lang="en-US" sz="1800" dirty="0"/>
              <a:t>Economically disadvantaged students </a:t>
            </a:r>
            <a:r>
              <a:rPr lang="en-US" sz="1800" u="sng" dirty="0"/>
              <a:t>(increased per pupil amount and renamed disadvantaged pupil impact aid)</a:t>
            </a:r>
          </a:p>
          <a:p>
            <a:pPr lvl="1"/>
            <a:r>
              <a:rPr lang="en-US" sz="1800" dirty="0"/>
              <a:t>Gifted students - </a:t>
            </a:r>
            <a:r>
              <a:rPr lang="en-US" sz="1800" u="sng" dirty="0"/>
              <a:t>restricted and adopt 2018 cost study</a:t>
            </a:r>
            <a:endParaRPr lang="en-US" sz="1800" dirty="0"/>
          </a:p>
          <a:p>
            <a:pPr lvl="1"/>
            <a:r>
              <a:rPr lang="en-US" sz="1800" dirty="0"/>
              <a:t>English learners – </a:t>
            </a:r>
            <a:r>
              <a:rPr lang="en-US" sz="1800" u="sng" dirty="0"/>
              <a:t>restricted, expanded and convert to weights </a:t>
            </a:r>
            <a:endParaRPr lang="en-US" sz="1800" dirty="0"/>
          </a:p>
          <a:p>
            <a:pPr lvl="1"/>
            <a:r>
              <a:rPr lang="en-US" sz="1800" dirty="0"/>
              <a:t>Students with disabilities – </a:t>
            </a:r>
            <a:r>
              <a:rPr lang="en-US" sz="1800" u="sng" dirty="0"/>
              <a:t>increased per pupil amounts and convert to weights</a:t>
            </a:r>
            <a:endParaRPr lang="en-US" sz="1800" dirty="0"/>
          </a:p>
          <a:p>
            <a:pPr lvl="1"/>
            <a:r>
              <a:rPr lang="en-US" sz="1800" dirty="0"/>
              <a:t>Career-Technical Education – </a:t>
            </a:r>
            <a:r>
              <a:rPr lang="en-US" sz="1800" u="sng" dirty="0"/>
              <a:t>convert to weights</a:t>
            </a:r>
          </a:p>
        </p:txBody>
      </p:sp>
      <p:sp>
        <p:nvSpPr>
          <p:cNvPr id="4" name="Content Placeholder 2">
            <a:extLst>
              <a:ext uri="{FF2B5EF4-FFF2-40B4-BE49-F238E27FC236}">
                <a16:creationId xmlns:a16="http://schemas.microsoft.com/office/drawing/2014/main" id="{507D9977-9F0D-46D0-9869-ED15F39ACCBE}"/>
              </a:ext>
            </a:extLst>
          </p:cNvPr>
          <p:cNvSpPr txBox="1">
            <a:spLocks/>
          </p:cNvSpPr>
          <p:nvPr/>
        </p:nvSpPr>
        <p:spPr>
          <a:xfrm>
            <a:off x="457200"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Current Law</a:t>
            </a:r>
          </a:p>
          <a:p>
            <a:r>
              <a:rPr lang="en-US" sz="2000" dirty="0"/>
              <a:t>Provides additional funding for: </a:t>
            </a:r>
          </a:p>
          <a:p>
            <a:pPr lvl="1"/>
            <a:r>
              <a:rPr lang="en-US" sz="2000" dirty="0"/>
              <a:t>K-3 Literacy</a:t>
            </a:r>
          </a:p>
          <a:p>
            <a:pPr lvl="1"/>
            <a:r>
              <a:rPr lang="en-US" sz="2000" dirty="0"/>
              <a:t>Economically disadvantaged students (restricted funding)</a:t>
            </a:r>
          </a:p>
          <a:p>
            <a:pPr lvl="1"/>
            <a:r>
              <a:rPr lang="en-US" sz="2000" dirty="0"/>
              <a:t>Gifted students</a:t>
            </a:r>
          </a:p>
          <a:p>
            <a:pPr lvl="1"/>
            <a:r>
              <a:rPr lang="en-US" sz="2000" dirty="0"/>
              <a:t>English learners (3 categories)</a:t>
            </a:r>
          </a:p>
          <a:p>
            <a:pPr lvl="1"/>
            <a:r>
              <a:rPr lang="en-US" sz="2000" dirty="0"/>
              <a:t>Students with disabilities (6 categories – restricted funding)</a:t>
            </a:r>
          </a:p>
          <a:p>
            <a:pPr lvl="1"/>
            <a:r>
              <a:rPr lang="en-US" sz="2000" dirty="0"/>
              <a:t>Career-Technical Education (5 categories – restricted funding)</a:t>
            </a:r>
          </a:p>
        </p:txBody>
      </p:sp>
    </p:spTree>
    <p:extLst>
      <p:ext uri="{BB962C8B-B14F-4D97-AF65-F5344CB8AC3E}">
        <p14:creationId xmlns:p14="http://schemas.microsoft.com/office/powerpoint/2010/main" val="347702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FCC3-026E-4CAD-9751-6E9A9550ACD4}"/>
              </a:ext>
            </a:extLst>
          </p:cNvPr>
          <p:cNvSpPr>
            <a:spLocks noGrp="1"/>
          </p:cNvSpPr>
          <p:nvPr>
            <p:ph type="title"/>
          </p:nvPr>
        </p:nvSpPr>
        <p:spPr>
          <a:xfrm>
            <a:off x="457200" y="457200"/>
            <a:ext cx="8229600" cy="492443"/>
          </a:xfrm>
        </p:spPr>
        <p:txBody>
          <a:bodyPr/>
          <a:lstStyle/>
          <a:p>
            <a:r>
              <a:rPr lang="en-US" sz="3200" dirty="0"/>
              <a:t>Student Wellness and Success Funding</a:t>
            </a:r>
          </a:p>
        </p:txBody>
      </p:sp>
      <p:sp>
        <p:nvSpPr>
          <p:cNvPr id="4" name="Content Placeholder 2">
            <a:extLst>
              <a:ext uri="{FF2B5EF4-FFF2-40B4-BE49-F238E27FC236}">
                <a16:creationId xmlns:a16="http://schemas.microsoft.com/office/drawing/2014/main" id="{D08C2985-28C3-45EC-AB1D-8C838A62C2C6}"/>
              </a:ext>
            </a:extLst>
          </p:cNvPr>
          <p:cNvSpPr txBox="1">
            <a:spLocks/>
          </p:cNvSpPr>
          <p:nvPr/>
        </p:nvSpPr>
        <p:spPr>
          <a:xfrm>
            <a:off x="457200"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Current Law</a:t>
            </a:r>
          </a:p>
          <a:p>
            <a:r>
              <a:rPr lang="en-US" sz="2000" dirty="0"/>
              <a:t>Student Wellness and Success Funding is a stand-alone item designed to serve all students.</a:t>
            </a:r>
          </a:p>
          <a:p>
            <a:pPr lvl="1"/>
            <a:r>
              <a:rPr lang="en-US" sz="2000" dirty="0"/>
              <a:t>May be used for certain designated initiatives, based on a plan developed with two community partners.</a:t>
            </a:r>
          </a:p>
          <a:p>
            <a:r>
              <a:rPr lang="en-US" sz="2000" dirty="0"/>
              <a:t>The Governor proposed $1.1 billion for Student Wellness and Success Funding over the next biennium.</a:t>
            </a:r>
          </a:p>
          <a:p>
            <a:r>
              <a:rPr lang="en-US" sz="2000" dirty="0"/>
              <a:t>Per-pupil funding scaled based on census poverty data. </a:t>
            </a:r>
          </a:p>
        </p:txBody>
      </p:sp>
      <p:sp>
        <p:nvSpPr>
          <p:cNvPr id="5" name="Content Placeholder 2">
            <a:extLst>
              <a:ext uri="{FF2B5EF4-FFF2-40B4-BE49-F238E27FC236}">
                <a16:creationId xmlns:a16="http://schemas.microsoft.com/office/drawing/2014/main" id="{91884925-7335-446D-85A6-9A2375548E4E}"/>
              </a:ext>
            </a:extLst>
          </p:cNvPr>
          <p:cNvSpPr txBox="1">
            <a:spLocks/>
          </p:cNvSpPr>
          <p:nvPr/>
        </p:nvSpPr>
        <p:spPr>
          <a:xfrm>
            <a:off x="4770304"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u="sng" dirty="0"/>
              <a:t>As Passed in HB 110</a:t>
            </a:r>
          </a:p>
          <a:p>
            <a:r>
              <a:rPr lang="en-US" sz="1800" dirty="0"/>
              <a:t>Moves Student Wellness and Success Funding initiative into the DPIA funding.</a:t>
            </a:r>
          </a:p>
          <a:p>
            <a:r>
              <a:rPr lang="en-US" sz="1800" dirty="0"/>
              <a:t>Allows funds to be spent on certain initiatives, including those previously designated under the Student Wellness and Success Funding.</a:t>
            </a:r>
          </a:p>
          <a:p>
            <a:r>
              <a:rPr lang="en-US" sz="1800" dirty="0"/>
              <a:t>Requires that districts develop implementations plans with a community partner as to how they plan to use these DIPA funds. This is like the requirement that existed under the stand-alone Student Wellness and Success. </a:t>
            </a:r>
          </a:p>
          <a:p>
            <a:r>
              <a:rPr lang="en-US" sz="1800" dirty="0"/>
              <a:t>Unspent funds from FY20 and FY21 continue to be restricted for SWSF purposes. </a:t>
            </a:r>
          </a:p>
        </p:txBody>
      </p:sp>
    </p:spTree>
    <p:extLst>
      <p:ext uri="{BB962C8B-B14F-4D97-AF65-F5344CB8AC3E}">
        <p14:creationId xmlns:p14="http://schemas.microsoft.com/office/powerpoint/2010/main" val="345560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FCC3-026E-4CAD-9751-6E9A9550ACD4}"/>
              </a:ext>
            </a:extLst>
          </p:cNvPr>
          <p:cNvSpPr>
            <a:spLocks noGrp="1"/>
          </p:cNvSpPr>
          <p:nvPr>
            <p:ph type="title"/>
          </p:nvPr>
        </p:nvSpPr>
        <p:spPr/>
        <p:txBody>
          <a:bodyPr/>
          <a:lstStyle/>
          <a:p>
            <a:r>
              <a:rPr lang="en-US" dirty="0"/>
              <a:t>Transportation</a:t>
            </a:r>
          </a:p>
        </p:txBody>
      </p:sp>
      <p:sp>
        <p:nvSpPr>
          <p:cNvPr id="4" name="Content Placeholder 2">
            <a:extLst>
              <a:ext uri="{FF2B5EF4-FFF2-40B4-BE49-F238E27FC236}">
                <a16:creationId xmlns:a16="http://schemas.microsoft.com/office/drawing/2014/main" id="{D08C2985-28C3-45EC-AB1D-8C838A62C2C6}"/>
              </a:ext>
            </a:extLst>
          </p:cNvPr>
          <p:cNvSpPr txBox="1">
            <a:spLocks/>
          </p:cNvSpPr>
          <p:nvPr/>
        </p:nvSpPr>
        <p:spPr>
          <a:xfrm>
            <a:off x="457200"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Current Law</a:t>
            </a:r>
          </a:p>
          <a:p>
            <a:r>
              <a:rPr lang="en-US" sz="1800" dirty="0"/>
              <a:t>Provides funding based on the greater of: </a:t>
            </a:r>
          </a:p>
          <a:p>
            <a:pPr lvl="1"/>
            <a:r>
              <a:rPr lang="en-US" sz="1800" dirty="0"/>
              <a:t>Statewide average cost per mile</a:t>
            </a:r>
          </a:p>
          <a:p>
            <a:pPr lvl="1"/>
            <a:r>
              <a:rPr lang="en-US" sz="1800" dirty="0"/>
              <a:t>Statewide average cost per rider</a:t>
            </a:r>
          </a:p>
          <a:p>
            <a:r>
              <a:rPr lang="en-US" sz="1800" dirty="0"/>
              <a:t>Funds all resident district students transported more than 1 mile (traditional, community school, STEM school, and nonpublic student).</a:t>
            </a:r>
          </a:p>
          <a:p>
            <a:r>
              <a:rPr lang="en-US" sz="1800" dirty="0"/>
              <a:t>Provides supplemental transportation for low-density districts. </a:t>
            </a:r>
          </a:p>
          <a:p>
            <a:r>
              <a:rPr lang="en-US" sz="1800" dirty="0"/>
              <a:t>Establishes a 25% minimum state share. </a:t>
            </a:r>
          </a:p>
        </p:txBody>
      </p:sp>
      <p:sp>
        <p:nvSpPr>
          <p:cNvPr id="5" name="Content Placeholder 2">
            <a:extLst>
              <a:ext uri="{FF2B5EF4-FFF2-40B4-BE49-F238E27FC236}">
                <a16:creationId xmlns:a16="http://schemas.microsoft.com/office/drawing/2014/main" id="{91884925-7335-446D-85A6-9A2375548E4E}"/>
              </a:ext>
            </a:extLst>
          </p:cNvPr>
          <p:cNvSpPr txBox="1">
            <a:spLocks/>
          </p:cNvSpPr>
          <p:nvPr/>
        </p:nvSpPr>
        <p:spPr>
          <a:xfrm>
            <a:off x="4770304"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As Passed in HB 110</a:t>
            </a:r>
          </a:p>
          <a:p>
            <a:r>
              <a:rPr lang="en-US" sz="1800" dirty="0"/>
              <a:t>Maintains funding based on the greater of the cost per rider or mile. </a:t>
            </a:r>
          </a:p>
          <a:p>
            <a:r>
              <a:rPr lang="en-US" sz="1800" dirty="0"/>
              <a:t>Funds all resident students who ride the bus (preschoolers and students who live within 1 mile of school).</a:t>
            </a:r>
          </a:p>
          <a:p>
            <a:r>
              <a:rPr lang="en-US" sz="1800" dirty="0"/>
              <a:t>Provides additional funding for districts transporting community school, STEM, and nonpublic students.</a:t>
            </a:r>
          </a:p>
          <a:p>
            <a:r>
              <a:rPr lang="en-US" sz="1800" dirty="0"/>
              <a:t>Targets supplemental transportation funding to low density districts. </a:t>
            </a:r>
          </a:p>
          <a:p>
            <a:r>
              <a:rPr lang="en-US" sz="1800" dirty="0"/>
              <a:t>Provides additional funding for transportation efficiency. </a:t>
            </a:r>
          </a:p>
          <a:p>
            <a:r>
              <a:rPr lang="en-US" sz="1800" dirty="0"/>
              <a:t>Increases the minimum state share to 29.17% in FY22 and 33.33% in FY23.  </a:t>
            </a:r>
          </a:p>
        </p:txBody>
      </p:sp>
    </p:spTree>
    <p:extLst>
      <p:ext uri="{BB962C8B-B14F-4D97-AF65-F5344CB8AC3E}">
        <p14:creationId xmlns:p14="http://schemas.microsoft.com/office/powerpoint/2010/main" val="37093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FCC3-026E-4CAD-9751-6E9A9550ACD4}"/>
              </a:ext>
            </a:extLst>
          </p:cNvPr>
          <p:cNvSpPr>
            <a:spLocks noGrp="1"/>
          </p:cNvSpPr>
          <p:nvPr>
            <p:ph type="title"/>
          </p:nvPr>
        </p:nvSpPr>
        <p:spPr>
          <a:xfrm>
            <a:off x="457200" y="457200"/>
            <a:ext cx="8229600" cy="492443"/>
          </a:xfrm>
        </p:spPr>
        <p:txBody>
          <a:bodyPr/>
          <a:lstStyle/>
          <a:p>
            <a:r>
              <a:rPr lang="en-US" sz="3200" dirty="0"/>
              <a:t>Funding for Scholarship Programs</a:t>
            </a:r>
          </a:p>
        </p:txBody>
      </p:sp>
      <p:sp>
        <p:nvSpPr>
          <p:cNvPr id="4" name="Content Placeholder 2">
            <a:extLst>
              <a:ext uri="{FF2B5EF4-FFF2-40B4-BE49-F238E27FC236}">
                <a16:creationId xmlns:a16="http://schemas.microsoft.com/office/drawing/2014/main" id="{D08C2985-28C3-45EC-AB1D-8C838A62C2C6}"/>
              </a:ext>
            </a:extLst>
          </p:cNvPr>
          <p:cNvSpPr txBox="1">
            <a:spLocks/>
          </p:cNvSpPr>
          <p:nvPr/>
        </p:nvSpPr>
        <p:spPr>
          <a:xfrm>
            <a:off x="457200"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Current Law</a:t>
            </a:r>
          </a:p>
          <a:p>
            <a:r>
              <a:rPr lang="en-US" sz="2000" dirty="0"/>
              <a:t>Funding for traditional EdChoice, Autism and Jon Peterson Special Needs scholarships are funded through a </a:t>
            </a:r>
            <a:r>
              <a:rPr lang="en-US" sz="2000" b="1" i="1" dirty="0"/>
              <a:t>deduction </a:t>
            </a:r>
            <a:r>
              <a:rPr lang="en-US" sz="2000" dirty="0"/>
              <a:t>from the student’s resident school district.</a:t>
            </a:r>
          </a:p>
          <a:p>
            <a:r>
              <a:rPr lang="en-US" sz="2000" dirty="0"/>
              <a:t>The Cleveland Scholarship Program is funded both through a </a:t>
            </a:r>
            <a:r>
              <a:rPr lang="en-US" sz="2000" b="1" i="1" dirty="0"/>
              <a:t>deduction</a:t>
            </a:r>
            <a:r>
              <a:rPr lang="en-US" sz="2000" dirty="0"/>
              <a:t> from the Cleveland Municipal School District </a:t>
            </a:r>
            <a:r>
              <a:rPr lang="en-US" sz="2000" u="sng" dirty="0"/>
              <a:t>and</a:t>
            </a:r>
            <a:r>
              <a:rPr lang="en-US" sz="2000" dirty="0"/>
              <a:t> </a:t>
            </a:r>
            <a:r>
              <a:rPr lang="en-US" sz="2000" b="1" i="1" dirty="0"/>
              <a:t>direct state payments</a:t>
            </a:r>
            <a:r>
              <a:rPr lang="en-US" sz="2000" dirty="0"/>
              <a:t>.</a:t>
            </a:r>
          </a:p>
        </p:txBody>
      </p:sp>
      <p:sp>
        <p:nvSpPr>
          <p:cNvPr id="5" name="Content Placeholder 2">
            <a:extLst>
              <a:ext uri="{FF2B5EF4-FFF2-40B4-BE49-F238E27FC236}">
                <a16:creationId xmlns:a16="http://schemas.microsoft.com/office/drawing/2014/main" id="{91884925-7335-446D-85A6-9A2375548E4E}"/>
              </a:ext>
            </a:extLst>
          </p:cNvPr>
          <p:cNvSpPr txBox="1">
            <a:spLocks/>
          </p:cNvSpPr>
          <p:nvPr/>
        </p:nvSpPr>
        <p:spPr>
          <a:xfrm>
            <a:off x="4770304"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As Passed in HB 110</a:t>
            </a:r>
          </a:p>
          <a:p>
            <a:r>
              <a:rPr lang="en-US" sz="2000" dirty="0"/>
              <a:t>Implements </a:t>
            </a:r>
            <a:r>
              <a:rPr lang="en-US" sz="2000" b="1" i="1" dirty="0"/>
              <a:t>direct funding </a:t>
            </a:r>
            <a:r>
              <a:rPr lang="en-US" sz="2000" dirty="0"/>
              <a:t>for traditional EdChoice Scholarship Program, Autism Scholarship Program, and Jon Peterson Special Needs Scholarship Program. </a:t>
            </a:r>
          </a:p>
          <a:p>
            <a:r>
              <a:rPr lang="en-US" sz="2000" dirty="0"/>
              <a:t>Implements </a:t>
            </a:r>
            <a:r>
              <a:rPr lang="en-US" sz="2000" b="1" i="1" dirty="0"/>
              <a:t>direct funding </a:t>
            </a:r>
            <a:r>
              <a:rPr lang="en-US" sz="2000" dirty="0"/>
              <a:t>for Cleveland Scholarship Program.</a:t>
            </a:r>
          </a:p>
          <a:p>
            <a:r>
              <a:rPr lang="en-US" sz="2000" dirty="0"/>
              <a:t>Increases the maximum scholarship amount for all programs.</a:t>
            </a:r>
          </a:p>
        </p:txBody>
      </p:sp>
    </p:spTree>
    <p:extLst>
      <p:ext uri="{BB962C8B-B14F-4D97-AF65-F5344CB8AC3E}">
        <p14:creationId xmlns:p14="http://schemas.microsoft.com/office/powerpoint/2010/main" val="36525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a:xfrm>
            <a:off x="457200" y="457200"/>
            <a:ext cx="8229600" cy="553998"/>
          </a:xfrm>
        </p:spPr>
        <p:txBody>
          <a:bodyPr/>
          <a:lstStyle/>
          <a:p>
            <a:r>
              <a:rPr lang="en-US" sz="3600" dirty="0"/>
              <a:t>Eliminated Funding Components</a:t>
            </a:r>
          </a:p>
        </p:txBody>
      </p:sp>
      <p:sp>
        <p:nvSpPr>
          <p:cNvPr id="3" name="Content Placeholder 2">
            <a:extLst>
              <a:ext uri="{FF2B5EF4-FFF2-40B4-BE49-F238E27FC236}">
                <a16:creationId xmlns:a16="http://schemas.microsoft.com/office/drawing/2014/main" id="{A3BAD7DF-E1A2-4687-9570-86C5024894F7}"/>
              </a:ext>
            </a:extLst>
          </p:cNvPr>
          <p:cNvSpPr>
            <a:spLocks noGrp="1"/>
          </p:cNvSpPr>
          <p:nvPr>
            <p:ph idx="1"/>
          </p:nvPr>
        </p:nvSpPr>
        <p:spPr>
          <a:xfrm>
            <a:off x="457200" y="1468582"/>
            <a:ext cx="8229600" cy="4876559"/>
          </a:xfrm>
        </p:spPr>
        <p:txBody>
          <a:bodyPr/>
          <a:lstStyle/>
          <a:p>
            <a:r>
              <a:rPr lang="en-US" sz="2800" dirty="0"/>
              <a:t>K-3 Literacy </a:t>
            </a:r>
          </a:p>
          <a:p>
            <a:r>
              <a:rPr lang="en-US" sz="2800" dirty="0"/>
              <a:t>3</a:t>
            </a:r>
            <a:r>
              <a:rPr lang="en-US" sz="2800" baseline="30000" dirty="0"/>
              <a:t>rd</a:t>
            </a:r>
            <a:r>
              <a:rPr lang="en-US" sz="2800" dirty="0"/>
              <a:t> Grade Reading Proficiency Bonus</a:t>
            </a:r>
          </a:p>
          <a:p>
            <a:r>
              <a:rPr lang="en-US" sz="2800" dirty="0"/>
              <a:t>High School Graduation Bonus</a:t>
            </a:r>
          </a:p>
          <a:p>
            <a:r>
              <a:rPr lang="en-US" sz="2800" dirty="0"/>
              <a:t>Capacity Aid (merged with Targeted Assistance)</a:t>
            </a:r>
          </a:p>
        </p:txBody>
      </p:sp>
    </p:spTree>
    <p:extLst>
      <p:ext uri="{BB962C8B-B14F-4D97-AF65-F5344CB8AC3E}">
        <p14:creationId xmlns:p14="http://schemas.microsoft.com/office/powerpoint/2010/main" val="3711676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a:xfrm>
            <a:off x="457200" y="457200"/>
            <a:ext cx="8229600" cy="553998"/>
          </a:xfrm>
        </p:spPr>
        <p:txBody>
          <a:bodyPr/>
          <a:lstStyle/>
          <a:p>
            <a:r>
              <a:rPr lang="en-US" sz="3600" dirty="0"/>
              <a:t>Funding for Other Education Models</a:t>
            </a:r>
          </a:p>
        </p:txBody>
      </p:sp>
      <p:sp>
        <p:nvSpPr>
          <p:cNvPr id="3" name="Content Placeholder 2">
            <a:extLst>
              <a:ext uri="{FF2B5EF4-FFF2-40B4-BE49-F238E27FC236}">
                <a16:creationId xmlns:a16="http://schemas.microsoft.com/office/drawing/2014/main" id="{A3BAD7DF-E1A2-4687-9570-86C5024894F7}"/>
              </a:ext>
            </a:extLst>
          </p:cNvPr>
          <p:cNvSpPr>
            <a:spLocks noGrp="1"/>
          </p:cNvSpPr>
          <p:nvPr>
            <p:ph idx="1"/>
          </p:nvPr>
        </p:nvSpPr>
        <p:spPr>
          <a:xfrm>
            <a:off x="457200" y="1468582"/>
            <a:ext cx="8229600" cy="4876559"/>
          </a:xfrm>
        </p:spPr>
        <p:txBody>
          <a:bodyPr/>
          <a:lstStyle/>
          <a:p>
            <a:r>
              <a:rPr lang="en-US" sz="2800" dirty="0"/>
              <a:t>Community Schools, STEM schools, joint vocational school districts, and educational service centers (ESCs) all have new funding methodologies.</a:t>
            </a:r>
          </a:p>
          <a:p>
            <a:r>
              <a:rPr lang="en-US" sz="2800" dirty="0"/>
              <a:t>Substantially similar to the methodology used for traditional school districts, with some differences to account for the differences in the model.</a:t>
            </a:r>
          </a:p>
        </p:txBody>
      </p:sp>
    </p:spTree>
    <p:extLst>
      <p:ext uri="{BB962C8B-B14F-4D97-AF65-F5344CB8AC3E}">
        <p14:creationId xmlns:p14="http://schemas.microsoft.com/office/powerpoint/2010/main" val="142181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p:txBody>
          <a:bodyPr/>
          <a:lstStyle/>
          <a:p>
            <a:r>
              <a:rPr lang="en-US" dirty="0"/>
              <a:t>Phase-In Approach</a:t>
            </a:r>
          </a:p>
        </p:txBody>
      </p:sp>
      <p:sp>
        <p:nvSpPr>
          <p:cNvPr id="3" name="Content Placeholder 2">
            <a:extLst>
              <a:ext uri="{FF2B5EF4-FFF2-40B4-BE49-F238E27FC236}">
                <a16:creationId xmlns:a16="http://schemas.microsoft.com/office/drawing/2014/main" id="{A3BAD7DF-E1A2-4687-9570-86C5024894F7}"/>
              </a:ext>
            </a:extLst>
          </p:cNvPr>
          <p:cNvSpPr>
            <a:spLocks noGrp="1"/>
          </p:cNvSpPr>
          <p:nvPr>
            <p:ph idx="1"/>
          </p:nvPr>
        </p:nvSpPr>
        <p:spPr>
          <a:xfrm>
            <a:off x="457200" y="1260088"/>
            <a:ext cx="8229600" cy="5085053"/>
          </a:xfrm>
        </p:spPr>
        <p:txBody>
          <a:bodyPr/>
          <a:lstStyle/>
          <a:p>
            <a:r>
              <a:rPr lang="en-US" sz="2800" dirty="0"/>
              <a:t>While House Bill 110 does not include a cap – the full amount calculated by the formula is not paid out to schools and districts. This is executed through a phase-in. </a:t>
            </a:r>
          </a:p>
          <a:p>
            <a:pPr lvl="1"/>
            <a:r>
              <a:rPr lang="en-US" sz="2600" dirty="0"/>
              <a:t>Most components subject to, “general phase-in percentage” of 16.67% in FY22 and 33.33% in FY23. </a:t>
            </a:r>
          </a:p>
          <a:p>
            <a:pPr lvl="1"/>
            <a:r>
              <a:rPr lang="en-US" sz="2600" dirty="0"/>
              <a:t>DPIA phased-in at 0% for FY22 and 14% for FY23.</a:t>
            </a:r>
          </a:p>
          <a:p>
            <a:pPr lvl="1"/>
            <a:r>
              <a:rPr lang="en-US" sz="2600" dirty="0"/>
              <a:t>Transportation funding not subject to phase-in.</a:t>
            </a:r>
          </a:p>
          <a:p>
            <a:pPr lvl="1"/>
            <a:r>
              <a:rPr lang="en-US" sz="2600" dirty="0"/>
              <a:t>Community Schools and STEM schools subject to phase in (new).  </a:t>
            </a:r>
          </a:p>
        </p:txBody>
      </p:sp>
    </p:spTree>
    <p:extLst>
      <p:ext uri="{BB962C8B-B14F-4D97-AF65-F5344CB8AC3E}">
        <p14:creationId xmlns:p14="http://schemas.microsoft.com/office/powerpoint/2010/main" val="354410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p:txBody>
          <a:bodyPr/>
          <a:lstStyle/>
          <a:p>
            <a:r>
              <a:rPr lang="en-US" dirty="0"/>
              <a:t>Formula Transitional Aid</a:t>
            </a:r>
          </a:p>
        </p:txBody>
      </p:sp>
      <p:sp>
        <p:nvSpPr>
          <p:cNvPr id="3" name="Content Placeholder 2">
            <a:extLst>
              <a:ext uri="{FF2B5EF4-FFF2-40B4-BE49-F238E27FC236}">
                <a16:creationId xmlns:a16="http://schemas.microsoft.com/office/drawing/2014/main" id="{A3BAD7DF-E1A2-4687-9570-86C5024894F7}"/>
              </a:ext>
            </a:extLst>
          </p:cNvPr>
          <p:cNvSpPr>
            <a:spLocks noGrp="1"/>
          </p:cNvSpPr>
          <p:nvPr>
            <p:ph idx="1"/>
          </p:nvPr>
        </p:nvSpPr>
        <p:spPr>
          <a:xfrm>
            <a:off x="457200" y="1260088"/>
            <a:ext cx="8229600" cy="5085053"/>
          </a:xfrm>
        </p:spPr>
        <p:txBody>
          <a:bodyPr/>
          <a:lstStyle/>
          <a:p>
            <a:r>
              <a:rPr lang="en-US" sz="2800" dirty="0"/>
              <a:t>Often referred to as the “guarantee,” the final version of HB 110 includes a number of guarantees in both temporary law and permanent law to ensure no school receives less than FY21. </a:t>
            </a:r>
          </a:p>
          <a:p>
            <a:pPr lvl="1"/>
            <a:r>
              <a:rPr lang="en-US" sz="2600" dirty="0"/>
              <a:t>For districts, this is an aggerate calculation of state foundation funding – (with funding cuts restored), net of transfers and deductions, plus Student Wellness and Success Funds and other additional aid items. </a:t>
            </a:r>
          </a:p>
          <a:p>
            <a:pPr lvl="1"/>
            <a:r>
              <a:rPr lang="en-US" sz="2600" dirty="0"/>
              <a:t>For community schools and STEM schools, this is calculated in a similar way but on a per pupil basis (new). </a:t>
            </a:r>
          </a:p>
        </p:txBody>
      </p:sp>
    </p:spTree>
    <p:extLst>
      <p:ext uri="{BB962C8B-B14F-4D97-AF65-F5344CB8AC3E}">
        <p14:creationId xmlns:p14="http://schemas.microsoft.com/office/powerpoint/2010/main" val="330839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a:xfrm>
            <a:off x="457200" y="457200"/>
            <a:ext cx="8229600" cy="615553"/>
          </a:xfrm>
        </p:spPr>
        <p:txBody>
          <a:bodyPr/>
          <a:lstStyle/>
          <a:p>
            <a:r>
              <a:rPr lang="en-US" sz="4000" dirty="0"/>
              <a:t>School Funding Related Changes</a:t>
            </a:r>
          </a:p>
        </p:txBody>
      </p:sp>
      <p:sp>
        <p:nvSpPr>
          <p:cNvPr id="3" name="Content Placeholder 2">
            <a:extLst>
              <a:ext uri="{FF2B5EF4-FFF2-40B4-BE49-F238E27FC236}">
                <a16:creationId xmlns:a16="http://schemas.microsoft.com/office/drawing/2014/main" id="{A3BAD7DF-E1A2-4687-9570-86C5024894F7}"/>
              </a:ext>
            </a:extLst>
          </p:cNvPr>
          <p:cNvSpPr>
            <a:spLocks noGrp="1"/>
          </p:cNvSpPr>
          <p:nvPr>
            <p:ph idx="1"/>
          </p:nvPr>
        </p:nvSpPr>
        <p:spPr>
          <a:xfrm>
            <a:off x="457200" y="1468582"/>
            <a:ext cx="8508380" cy="4876559"/>
          </a:xfrm>
        </p:spPr>
        <p:txBody>
          <a:bodyPr/>
          <a:lstStyle/>
          <a:p>
            <a:r>
              <a:rPr lang="en-US" sz="2800" dirty="0"/>
              <a:t>Provides additional funding for: </a:t>
            </a:r>
          </a:p>
          <a:p>
            <a:pPr lvl="1"/>
            <a:r>
              <a:rPr lang="en-US" sz="2800" dirty="0"/>
              <a:t>Preschool special education (eliminate proration)</a:t>
            </a:r>
          </a:p>
          <a:p>
            <a:pPr lvl="1"/>
            <a:r>
              <a:rPr lang="en-US" sz="2800" dirty="0"/>
              <a:t>Special education transportation (simplifies calculation, increases minimum state share, and eliminates proration)</a:t>
            </a:r>
          </a:p>
          <a:p>
            <a:pPr lvl="1"/>
            <a:r>
              <a:rPr lang="en-US" sz="2800" dirty="0"/>
              <a:t>Catastrophic Cost Reimbursement (withholds a portion of special education funding)</a:t>
            </a:r>
          </a:p>
          <a:p>
            <a:r>
              <a:rPr lang="en-US" sz="2800" dirty="0"/>
              <a:t>Establishes new funding for: </a:t>
            </a:r>
          </a:p>
          <a:p>
            <a:pPr lvl="1"/>
            <a:r>
              <a:rPr lang="en-US" sz="2800" dirty="0"/>
              <a:t>Transportation collaboration grants</a:t>
            </a:r>
          </a:p>
          <a:p>
            <a:pPr lvl="1"/>
            <a:r>
              <a:rPr lang="en-US" sz="2800" dirty="0"/>
              <a:t>Career awareness and exploration funds</a:t>
            </a:r>
          </a:p>
        </p:txBody>
      </p:sp>
    </p:spTree>
    <p:extLst>
      <p:ext uri="{BB962C8B-B14F-4D97-AF65-F5344CB8AC3E}">
        <p14:creationId xmlns:p14="http://schemas.microsoft.com/office/powerpoint/2010/main" val="284982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87382"/>
            <a:ext cx="8229600" cy="646331"/>
          </a:xfrm>
        </p:spPr>
        <p:txBody>
          <a:bodyPr>
            <a:normAutofit/>
          </a:bodyPr>
          <a:lstStyle/>
          <a:p>
            <a:r>
              <a:rPr lang="en-US" sz="4000" dirty="0"/>
              <a:t>School Funding Related Changes</a:t>
            </a:r>
          </a:p>
        </p:txBody>
      </p:sp>
      <p:sp>
        <p:nvSpPr>
          <p:cNvPr id="4099" name="Rectangle 3"/>
          <p:cNvSpPr>
            <a:spLocks noGrp="1" noChangeArrowheads="1"/>
          </p:cNvSpPr>
          <p:nvPr>
            <p:ph type="body" idx="1"/>
          </p:nvPr>
        </p:nvSpPr>
        <p:spPr>
          <a:xfrm>
            <a:off x="457200" y="1034716"/>
            <a:ext cx="8229600" cy="5018585"/>
          </a:xfrm>
        </p:spPr>
        <p:txBody>
          <a:bodyPr/>
          <a:lstStyle/>
          <a:p>
            <a:r>
              <a:rPr lang="en-US" sz="2700" dirty="0"/>
              <a:t>Includes funding for school bus purchase ($50 million). </a:t>
            </a:r>
          </a:p>
          <a:p>
            <a:r>
              <a:rPr lang="en-US" sz="2700" dirty="0"/>
              <a:t>Provides executive recommended amounts for Quality Community School Support ($54 million)</a:t>
            </a:r>
          </a:p>
          <a:p>
            <a:r>
              <a:rPr lang="en-US" sz="2700" dirty="0"/>
              <a:t>Increases Community School Facilities Funding  from $250 to $500 per pupil ($42.0 million)</a:t>
            </a:r>
          </a:p>
          <a:p>
            <a:r>
              <a:rPr lang="en-US" sz="2700" dirty="0"/>
              <a:t>Restored Industry Recognized Credential funding ($20.5 million annually)</a:t>
            </a:r>
          </a:p>
          <a:p>
            <a:r>
              <a:rPr lang="en-US" sz="2700" dirty="0"/>
              <a:t>Increased funding for non-public school via Auxiliary Services and Nonpublic Administrative Cost Reimbursement and </a:t>
            </a:r>
            <a:r>
              <a:rPr lang="en-US" sz="2700" u="sng" dirty="0"/>
              <a:t>allowance for direct funding</a:t>
            </a:r>
            <a:r>
              <a:rPr lang="en-US" sz="2700" dirty="0"/>
              <a:t>.</a:t>
            </a:r>
          </a:p>
        </p:txBody>
      </p:sp>
    </p:spTree>
    <p:extLst>
      <p:ext uri="{BB962C8B-B14F-4D97-AF65-F5344CB8AC3E}">
        <p14:creationId xmlns:p14="http://schemas.microsoft.com/office/powerpoint/2010/main" val="39867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ADDE-FEDA-4782-853A-2D49CF23EBB9}"/>
              </a:ext>
            </a:extLst>
          </p:cNvPr>
          <p:cNvSpPr>
            <a:spLocks noGrp="1"/>
          </p:cNvSpPr>
          <p:nvPr>
            <p:ph type="title"/>
          </p:nvPr>
        </p:nvSpPr>
        <p:spPr/>
        <p:txBody>
          <a:bodyPr/>
          <a:lstStyle/>
          <a:p>
            <a:r>
              <a:rPr lang="en-US" dirty="0"/>
              <a:t>House Bill 110</a:t>
            </a:r>
          </a:p>
        </p:txBody>
      </p:sp>
      <p:sp>
        <p:nvSpPr>
          <p:cNvPr id="3" name="Content Placeholder 2">
            <a:extLst>
              <a:ext uri="{FF2B5EF4-FFF2-40B4-BE49-F238E27FC236}">
                <a16:creationId xmlns:a16="http://schemas.microsoft.com/office/drawing/2014/main" id="{423D27DE-474D-4701-9072-0CAAE28F144A}"/>
              </a:ext>
            </a:extLst>
          </p:cNvPr>
          <p:cNvSpPr>
            <a:spLocks noGrp="1"/>
          </p:cNvSpPr>
          <p:nvPr>
            <p:ph idx="1"/>
          </p:nvPr>
        </p:nvSpPr>
        <p:spPr>
          <a:xfrm>
            <a:off x="457200" y="1057644"/>
            <a:ext cx="8229600" cy="5343156"/>
          </a:xfrm>
        </p:spPr>
        <p:txBody>
          <a:bodyPr/>
          <a:lstStyle/>
          <a:p>
            <a:r>
              <a:rPr lang="en-US" dirty="0"/>
              <a:t>Conference Committee unanimously reported on June 28.</a:t>
            </a:r>
          </a:p>
          <a:p>
            <a:r>
              <a:rPr lang="en-US" dirty="0"/>
              <a:t>Senate approved 32-1.</a:t>
            </a:r>
          </a:p>
          <a:p>
            <a:r>
              <a:rPr lang="en-US" dirty="0"/>
              <a:t>House approved 84-13.</a:t>
            </a:r>
          </a:p>
          <a:p>
            <a:endParaRPr lang="en-US" dirty="0"/>
          </a:p>
          <a:p>
            <a:r>
              <a:rPr lang="en-US" dirty="0"/>
              <a:t>Governor signed on June 30. </a:t>
            </a:r>
          </a:p>
          <a:p>
            <a:pPr marL="226695" indent="-226695"/>
            <a:r>
              <a:rPr lang="en-US" dirty="0"/>
              <a:t>14 vetoes, 4 related to education.</a:t>
            </a:r>
          </a:p>
          <a:p>
            <a:r>
              <a:rPr lang="en-US" dirty="0"/>
              <a:t>Some provisions effective immediately, others on September 30, 2021 (90 days).</a:t>
            </a:r>
          </a:p>
        </p:txBody>
      </p:sp>
    </p:spTree>
    <p:extLst>
      <p:ext uri="{BB962C8B-B14F-4D97-AF65-F5344CB8AC3E}">
        <p14:creationId xmlns:p14="http://schemas.microsoft.com/office/powerpoint/2010/main" val="137519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a:xfrm>
            <a:off x="457200" y="457200"/>
            <a:ext cx="8229600" cy="615553"/>
          </a:xfrm>
        </p:spPr>
        <p:txBody>
          <a:bodyPr/>
          <a:lstStyle/>
          <a:p>
            <a:r>
              <a:rPr lang="en-US" sz="4000" dirty="0"/>
              <a:t>Implementation of HB110</a:t>
            </a:r>
          </a:p>
        </p:txBody>
      </p:sp>
      <p:sp>
        <p:nvSpPr>
          <p:cNvPr id="3" name="Content Placeholder 2">
            <a:extLst>
              <a:ext uri="{FF2B5EF4-FFF2-40B4-BE49-F238E27FC236}">
                <a16:creationId xmlns:a16="http://schemas.microsoft.com/office/drawing/2014/main" id="{A3BAD7DF-E1A2-4687-9570-86C5024894F7}"/>
              </a:ext>
            </a:extLst>
          </p:cNvPr>
          <p:cNvSpPr>
            <a:spLocks noGrp="1"/>
          </p:cNvSpPr>
          <p:nvPr>
            <p:ph idx="1"/>
          </p:nvPr>
        </p:nvSpPr>
        <p:spPr>
          <a:xfrm>
            <a:off x="457200" y="1299412"/>
            <a:ext cx="8229600" cy="5045730"/>
          </a:xfrm>
        </p:spPr>
        <p:txBody>
          <a:bodyPr/>
          <a:lstStyle/>
          <a:p>
            <a:r>
              <a:rPr lang="en-US" sz="2800" dirty="0"/>
              <a:t>Initial changes in July/August payments. </a:t>
            </a:r>
          </a:p>
          <a:p>
            <a:pPr lvl="1"/>
            <a:r>
              <a:rPr lang="en-US" sz="2800" dirty="0"/>
              <a:t>Net out Scholarship, STEM, and Community School Payments. </a:t>
            </a:r>
          </a:p>
          <a:p>
            <a:pPr lvl="1"/>
            <a:r>
              <a:rPr lang="en-US" sz="2800" dirty="0"/>
              <a:t>Update appropriation limits.</a:t>
            </a:r>
          </a:p>
          <a:p>
            <a:r>
              <a:rPr lang="en-US" sz="2800" dirty="0"/>
              <a:t>Full implementation by October. </a:t>
            </a:r>
          </a:p>
          <a:p>
            <a:pPr lvl="1"/>
            <a:r>
              <a:rPr lang="en-US" sz="2800" dirty="0"/>
              <a:t>Revised payment reports.</a:t>
            </a:r>
          </a:p>
          <a:p>
            <a:pPr lvl="1"/>
            <a:r>
              <a:rPr lang="en-US" sz="2800" dirty="0"/>
              <a:t>Move to updated calculations.</a:t>
            </a:r>
          </a:p>
          <a:p>
            <a:r>
              <a:rPr lang="en-US" sz="2800" dirty="0"/>
              <a:t>Future changes to related school finance programs, five-year forecast impact, maintenance of effort impact. </a:t>
            </a:r>
          </a:p>
        </p:txBody>
      </p:sp>
    </p:spTree>
    <p:extLst>
      <p:ext uri="{BB962C8B-B14F-4D97-AF65-F5344CB8AC3E}">
        <p14:creationId xmlns:p14="http://schemas.microsoft.com/office/powerpoint/2010/main" val="349134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a:xfrm>
            <a:off x="457200" y="457200"/>
            <a:ext cx="8229600" cy="553998"/>
          </a:xfrm>
        </p:spPr>
        <p:txBody>
          <a:bodyPr/>
          <a:lstStyle/>
          <a:p>
            <a:r>
              <a:rPr lang="en-US" sz="3600" dirty="0"/>
              <a:t>Impact of Direct Funding (Before)</a:t>
            </a:r>
          </a:p>
        </p:txBody>
      </p:sp>
      <p:pic>
        <p:nvPicPr>
          <p:cNvPr id="7" name="Picture 6">
            <a:extLst>
              <a:ext uri="{FF2B5EF4-FFF2-40B4-BE49-F238E27FC236}">
                <a16:creationId xmlns:a16="http://schemas.microsoft.com/office/drawing/2014/main" id="{B58DDD35-8D55-4E0F-8BA7-C3D902555D87}"/>
              </a:ext>
            </a:extLst>
          </p:cNvPr>
          <p:cNvPicPr>
            <a:picLocks noChangeAspect="1"/>
          </p:cNvPicPr>
          <p:nvPr/>
        </p:nvPicPr>
        <p:blipFill>
          <a:blip r:embed="rId3"/>
          <a:stretch>
            <a:fillRect/>
          </a:stretch>
        </p:blipFill>
        <p:spPr>
          <a:xfrm>
            <a:off x="457199" y="1011197"/>
            <a:ext cx="8030497" cy="5264363"/>
          </a:xfrm>
          <a:prstGeom prst="rect">
            <a:avLst/>
          </a:prstGeom>
        </p:spPr>
      </p:pic>
    </p:spTree>
    <p:extLst>
      <p:ext uri="{BB962C8B-B14F-4D97-AF65-F5344CB8AC3E}">
        <p14:creationId xmlns:p14="http://schemas.microsoft.com/office/powerpoint/2010/main" val="21676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a:xfrm>
            <a:off x="457200" y="457200"/>
            <a:ext cx="8229600" cy="553998"/>
          </a:xfrm>
        </p:spPr>
        <p:txBody>
          <a:bodyPr/>
          <a:lstStyle/>
          <a:p>
            <a:r>
              <a:rPr lang="en-US" sz="3600" dirty="0"/>
              <a:t>Impact of Direct Funding (After)</a:t>
            </a:r>
          </a:p>
        </p:txBody>
      </p:sp>
      <p:pic>
        <p:nvPicPr>
          <p:cNvPr id="4" name="Picture 3">
            <a:extLst>
              <a:ext uri="{FF2B5EF4-FFF2-40B4-BE49-F238E27FC236}">
                <a16:creationId xmlns:a16="http://schemas.microsoft.com/office/drawing/2014/main" id="{7AADDFD3-0055-4296-B9DD-9DAA1334BE90}"/>
              </a:ext>
            </a:extLst>
          </p:cNvPr>
          <p:cNvPicPr>
            <a:picLocks noChangeAspect="1"/>
          </p:cNvPicPr>
          <p:nvPr/>
        </p:nvPicPr>
        <p:blipFill>
          <a:blip r:embed="rId3"/>
          <a:stretch>
            <a:fillRect/>
          </a:stretch>
        </p:blipFill>
        <p:spPr>
          <a:xfrm>
            <a:off x="263278" y="1011198"/>
            <a:ext cx="8617444" cy="5154561"/>
          </a:xfrm>
          <a:prstGeom prst="rect">
            <a:avLst/>
          </a:prstGeom>
        </p:spPr>
      </p:pic>
    </p:spTree>
    <p:extLst>
      <p:ext uri="{BB962C8B-B14F-4D97-AF65-F5344CB8AC3E}">
        <p14:creationId xmlns:p14="http://schemas.microsoft.com/office/powerpoint/2010/main" val="87578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What factors influence </a:t>
            </a:r>
            <a:br>
              <a:rPr lang="en-US" dirty="0"/>
            </a:br>
            <a:r>
              <a:rPr lang="en-US" dirty="0"/>
              <a:t>district aid? </a:t>
            </a:r>
          </a:p>
        </p:txBody>
      </p:sp>
      <p:sp>
        <p:nvSpPr>
          <p:cNvPr id="21" name="Rounded Rectangle 20"/>
          <p:cNvSpPr/>
          <p:nvPr/>
        </p:nvSpPr>
        <p:spPr>
          <a:xfrm>
            <a:off x="1041632" y="2102762"/>
            <a:ext cx="7283757" cy="530577"/>
          </a:xfrm>
          <a:prstGeom prst="roundRect">
            <a:avLst>
              <a:gd name="adj" fmla="val 50000"/>
            </a:avLst>
          </a:prstGeom>
          <a:solidFill>
            <a:srgbClr val="73A4C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ounded Rectangle 22"/>
          <p:cNvSpPr/>
          <p:nvPr/>
        </p:nvSpPr>
        <p:spPr>
          <a:xfrm>
            <a:off x="1041632" y="2747169"/>
            <a:ext cx="7283757" cy="530577"/>
          </a:xfrm>
          <a:prstGeom prst="roundRect">
            <a:avLst>
              <a:gd name="adj" fmla="val 50000"/>
            </a:avLst>
          </a:prstGeom>
          <a:solidFill>
            <a:srgbClr val="73A4C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 name="Rounded Rectangle 24"/>
          <p:cNvSpPr/>
          <p:nvPr/>
        </p:nvSpPr>
        <p:spPr>
          <a:xfrm>
            <a:off x="1041632" y="3391576"/>
            <a:ext cx="7283757" cy="530577"/>
          </a:xfrm>
          <a:prstGeom prst="roundRect">
            <a:avLst>
              <a:gd name="adj" fmla="val 50000"/>
            </a:avLst>
          </a:prstGeom>
          <a:solidFill>
            <a:srgbClr val="73A4C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7" name="Rounded Rectangle 26"/>
          <p:cNvSpPr/>
          <p:nvPr/>
        </p:nvSpPr>
        <p:spPr>
          <a:xfrm>
            <a:off x="1041632" y="4035983"/>
            <a:ext cx="7283757" cy="530577"/>
          </a:xfrm>
          <a:prstGeom prst="roundRect">
            <a:avLst>
              <a:gd name="adj" fmla="val 50000"/>
            </a:avLst>
          </a:prstGeom>
          <a:solidFill>
            <a:srgbClr val="73A4C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9" name="Content Placeholder 2"/>
          <p:cNvSpPr txBox="1">
            <a:spLocks/>
          </p:cNvSpPr>
          <p:nvPr/>
        </p:nvSpPr>
        <p:spPr>
          <a:xfrm>
            <a:off x="1289590" y="2747168"/>
            <a:ext cx="692985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Arial"/>
              <a:buNone/>
              <a:tabLst/>
              <a:defRPr/>
            </a:pPr>
            <a:r>
              <a:rPr lang="en-US" sz="2800" dirty="0">
                <a:solidFill>
                  <a:sysClr val="window" lastClr="FFFFFF"/>
                </a:solidFill>
                <a:latin typeface="Arial"/>
              </a:rPr>
              <a:t>Property Valuation</a:t>
            </a:r>
            <a:endParaRPr kumimoji="0" lang="en-US" sz="2800" b="0" i="0" u="none" strike="noStrike" kern="1200" cap="none" spc="0" normalizeH="0" baseline="0" noProof="0" dirty="0">
              <a:ln>
                <a:noFill/>
              </a:ln>
              <a:solidFill>
                <a:sysClr val="window" lastClr="FFFFFF"/>
              </a:solidFill>
              <a:effectLst/>
              <a:uLnTx/>
              <a:uFillTx/>
              <a:latin typeface="Arial"/>
            </a:endParaRPr>
          </a:p>
        </p:txBody>
      </p:sp>
      <p:sp>
        <p:nvSpPr>
          <p:cNvPr id="31" name="Content Placeholder 2"/>
          <p:cNvSpPr txBox="1">
            <a:spLocks/>
          </p:cNvSpPr>
          <p:nvPr/>
        </p:nvSpPr>
        <p:spPr>
          <a:xfrm>
            <a:off x="1289590" y="2141235"/>
            <a:ext cx="6929850" cy="453630"/>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Arial"/>
              <a:buNone/>
              <a:tabLst/>
              <a:defRPr/>
            </a:pPr>
            <a:r>
              <a:rPr lang="en-US" sz="2800" noProof="0" dirty="0">
                <a:solidFill>
                  <a:prstClr val="white"/>
                </a:solidFill>
              </a:rPr>
              <a:t>Student Population and Demographics</a:t>
            </a:r>
            <a:endParaRPr kumimoji="0" lang="en-US" sz="2800" b="0" i="0" u="none" strike="noStrike" kern="1200" cap="none" spc="0" normalizeH="0" baseline="0" noProof="0" dirty="0">
              <a:ln>
                <a:noFill/>
              </a:ln>
              <a:solidFill>
                <a:prstClr val="white"/>
              </a:solidFill>
              <a:effectLst/>
              <a:uLnTx/>
              <a:uFillTx/>
              <a:latin typeface="Arial"/>
              <a:ea typeface="+mn-ea"/>
              <a:cs typeface="Arial"/>
            </a:endParaRPr>
          </a:p>
        </p:txBody>
      </p:sp>
      <p:sp>
        <p:nvSpPr>
          <p:cNvPr id="32" name="Content Placeholder 2"/>
          <p:cNvSpPr txBox="1">
            <a:spLocks/>
          </p:cNvSpPr>
          <p:nvPr/>
        </p:nvSpPr>
        <p:spPr>
          <a:xfrm>
            <a:off x="1289590" y="3391575"/>
            <a:ext cx="631868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sz="2800" dirty="0">
                <a:solidFill>
                  <a:prstClr val="white"/>
                </a:solidFill>
                <a:latin typeface="Arial"/>
              </a:rPr>
              <a:t>Personal Income of District Residents</a:t>
            </a:r>
          </a:p>
        </p:txBody>
      </p:sp>
      <p:sp>
        <p:nvSpPr>
          <p:cNvPr id="33" name="Content Placeholder 2"/>
          <p:cNvSpPr txBox="1">
            <a:spLocks/>
          </p:cNvSpPr>
          <p:nvPr/>
        </p:nvSpPr>
        <p:spPr>
          <a:xfrm>
            <a:off x="1289589" y="4024527"/>
            <a:ext cx="7035799"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sz="2800" dirty="0">
                <a:solidFill>
                  <a:prstClr val="white"/>
                </a:solidFill>
                <a:latin typeface="Arial"/>
              </a:rPr>
              <a:t>Historical Funding – Caps and Guarantees </a:t>
            </a:r>
          </a:p>
        </p:txBody>
      </p:sp>
    </p:spTree>
    <p:extLst>
      <p:ext uri="{BB962C8B-B14F-4D97-AF65-F5344CB8AC3E}">
        <p14:creationId xmlns:p14="http://schemas.microsoft.com/office/powerpoint/2010/main" val="411184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in whiite line"/>
          <p:cNvSpPr/>
          <p:nvPr/>
        </p:nvSpPr>
        <p:spPr>
          <a:xfrm>
            <a:off x="0" y="2118489"/>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a:stretch>
            <a:fillRect/>
          </a:stretch>
        </p:blipFill>
        <p:spPr>
          <a:xfrm>
            <a:off x="4270031" y="4916831"/>
            <a:ext cx="529821" cy="1324552"/>
          </a:xfrm>
          <a:prstGeom prst="rect">
            <a:avLst/>
          </a:prstGeom>
        </p:spPr>
      </p:pic>
      <p:pic>
        <p:nvPicPr>
          <p:cNvPr id="5" name="Picture 4"/>
          <p:cNvPicPr>
            <a:picLocks noChangeAspect="1"/>
          </p:cNvPicPr>
          <p:nvPr/>
        </p:nvPicPr>
        <p:blipFill>
          <a:blip r:embed="rId3"/>
          <a:stretch>
            <a:fillRect/>
          </a:stretch>
        </p:blipFill>
        <p:spPr>
          <a:xfrm>
            <a:off x="4715183" y="4793294"/>
            <a:ext cx="628650" cy="1571625"/>
          </a:xfrm>
          <a:prstGeom prst="rect">
            <a:avLst/>
          </a:prstGeom>
        </p:spPr>
      </p:pic>
      <p:pic>
        <p:nvPicPr>
          <p:cNvPr id="7" name="Picture 6"/>
          <p:cNvPicPr>
            <a:picLocks noChangeAspect="1"/>
          </p:cNvPicPr>
          <p:nvPr/>
        </p:nvPicPr>
        <p:blipFill>
          <a:blip r:embed="rId3"/>
          <a:stretch>
            <a:fillRect/>
          </a:stretch>
        </p:blipFill>
        <p:spPr>
          <a:xfrm>
            <a:off x="5245004" y="4669757"/>
            <a:ext cx="628650" cy="1571625"/>
          </a:xfrm>
          <a:prstGeom prst="rect">
            <a:avLst/>
          </a:prstGeom>
        </p:spPr>
      </p:pic>
      <p:sp>
        <p:nvSpPr>
          <p:cNvPr id="11" name="Title 1">
            <a:extLst>
              <a:ext uri="{FF2B5EF4-FFF2-40B4-BE49-F238E27FC236}">
                <a16:creationId xmlns:a16="http://schemas.microsoft.com/office/drawing/2014/main" id="{8D17FD28-B347-45C3-A850-D71739299114}"/>
              </a:ext>
            </a:extLst>
          </p:cNvPr>
          <p:cNvSpPr txBox="1">
            <a:spLocks/>
          </p:cNvSpPr>
          <p:nvPr/>
        </p:nvSpPr>
        <p:spPr>
          <a:xfrm>
            <a:off x="123796" y="207386"/>
            <a:ext cx="8822290" cy="430887"/>
          </a:xfrm>
          <a:prstGeom prst="rect">
            <a:avLst/>
          </a:prstGeom>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sz="2800" dirty="0"/>
              <a:t>Change in Total ADM in public sector, FY16-20</a:t>
            </a:r>
          </a:p>
        </p:txBody>
      </p:sp>
      <p:pic>
        <p:nvPicPr>
          <p:cNvPr id="16" name="Picture 15">
            <a:extLst>
              <a:ext uri="{FF2B5EF4-FFF2-40B4-BE49-F238E27FC236}">
                <a16:creationId xmlns:a16="http://schemas.microsoft.com/office/drawing/2014/main" id="{8A4ED771-B1DE-415B-915B-8FE3189C5AEE}"/>
              </a:ext>
            </a:extLst>
          </p:cNvPr>
          <p:cNvPicPr>
            <a:picLocks noChangeAspect="1"/>
          </p:cNvPicPr>
          <p:nvPr/>
        </p:nvPicPr>
        <p:blipFill>
          <a:blip r:embed="rId4"/>
          <a:stretch>
            <a:fillRect/>
          </a:stretch>
        </p:blipFill>
        <p:spPr>
          <a:xfrm>
            <a:off x="5511704" y="4424466"/>
            <a:ext cx="361950" cy="1905000"/>
          </a:xfrm>
          <a:prstGeom prst="rect">
            <a:avLst/>
          </a:prstGeom>
        </p:spPr>
      </p:pic>
      <p:pic>
        <p:nvPicPr>
          <p:cNvPr id="10" name="Picture 9">
            <a:extLst>
              <a:ext uri="{FF2B5EF4-FFF2-40B4-BE49-F238E27FC236}">
                <a16:creationId xmlns:a16="http://schemas.microsoft.com/office/drawing/2014/main" id="{DC10A4D3-563C-43F5-9C4F-B5FC6D872C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973" y="988049"/>
            <a:ext cx="7052091" cy="5361940"/>
          </a:xfrm>
          <a:prstGeom prst="rect">
            <a:avLst/>
          </a:prstGeom>
        </p:spPr>
      </p:pic>
    </p:spTree>
    <p:extLst>
      <p:ext uri="{BB962C8B-B14F-4D97-AF65-F5344CB8AC3E}">
        <p14:creationId xmlns:p14="http://schemas.microsoft.com/office/powerpoint/2010/main" val="34074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700E7A-E09E-48FD-B5DA-8DFB36002255}"/>
              </a:ext>
            </a:extLst>
          </p:cNvPr>
          <p:cNvSpPr>
            <a:spLocks noGrp="1"/>
          </p:cNvSpPr>
          <p:nvPr>
            <p:ph type="title"/>
          </p:nvPr>
        </p:nvSpPr>
        <p:spPr>
          <a:xfrm>
            <a:off x="298328" y="328746"/>
            <a:ext cx="8523962" cy="492443"/>
          </a:xfrm>
        </p:spPr>
        <p:txBody>
          <a:bodyPr/>
          <a:lstStyle/>
          <a:p>
            <a:r>
              <a:rPr lang="en-US" sz="3200" dirty="0"/>
              <a:t>Change in Property Valuation, TY15-TY19</a:t>
            </a:r>
          </a:p>
        </p:txBody>
      </p:sp>
      <p:pic>
        <p:nvPicPr>
          <p:cNvPr id="11" name="Picture 10">
            <a:extLst>
              <a:ext uri="{FF2B5EF4-FFF2-40B4-BE49-F238E27FC236}">
                <a16:creationId xmlns:a16="http://schemas.microsoft.com/office/drawing/2014/main" id="{374B4383-89FD-4BAC-BEA5-EE2786284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141" y="904460"/>
            <a:ext cx="7132335" cy="5422952"/>
          </a:xfrm>
          <a:prstGeom prst="rect">
            <a:avLst/>
          </a:prstGeom>
        </p:spPr>
      </p:pic>
      <p:sp>
        <p:nvSpPr>
          <p:cNvPr id="12" name="TextBox 11">
            <a:extLst>
              <a:ext uri="{FF2B5EF4-FFF2-40B4-BE49-F238E27FC236}">
                <a16:creationId xmlns:a16="http://schemas.microsoft.com/office/drawing/2014/main" id="{EFE9CACD-62AA-492C-808B-31539D4B2C9A}"/>
              </a:ext>
            </a:extLst>
          </p:cNvPr>
          <p:cNvSpPr txBox="1"/>
          <p:nvPr/>
        </p:nvSpPr>
        <p:spPr>
          <a:xfrm>
            <a:off x="6917635" y="4397286"/>
            <a:ext cx="1123121" cy="400110"/>
          </a:xfrm>
          <a:prstGeom prst="rect">
            <a:avLst/>
          </a:prstGeom>
          <a:noFill/>
        </p:spPr>
        <p:txBody>
          <a:bodyPr wrap="square" rtlCol="0">
            <a:spAutoFit/>
          </a:bodyPr>
          <a:lstStyle/>
          <a:p>
            <a:r>
              <a:rPr lang="en-US" sz="1000" b="1" i="1" dirty="0"/>
              <a:t>*Bottom quintile capped at -0.1%</a:t>
            </a:r>
          </a:p>
        </p:txBody>
      </p:sp>
    </p:spTree>
    <p:extLst>
      <p:ext uri="{BB962C8B-B14F-4D97-AF65-F5344CB8AC3E}">
        <p14:creationId xmlns:p14="http://schemas.microsoft.com/office/powerpoint/2010/main" val="398166022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700E7A-E09E-48FD-B5DA-8DFB36002255}"/>
              </a:ext>
            </a:extLst>
          </p:cNvPr>
          <p:cNvSpPr>
            <a:spLocks noGrp="1"/>
          </p:cNvSpPr>
          <p:nvPr>
            <p:ph type="title"/>
          </p:nvPr>
        </p:nvSpPr>
        <p:spPr>
          <a:xfrm>
            <a:off x="298328" y="328746"/>
            <a:ext cx="8523962" cy="984885"/>
          </a:xfrm>
        </p:spPr>
        <p:txBody>
          <a:bodyPr/>
          <a:lstStyle/>
          <a:p>
            <a:r>
              <a:rPr lang="en-US" sz="3200" dirty="0"/>
              <a:t>Change in Public Utility Personal Property Valuation, TY14-TY19</a:t>
            </a:r>
          </a:p>
        </p:txBody>
      </p:sp>
      <p:pic>
        <p:nvPicPr>
          <p:cNvPr id="2" name="Picture 1">
            <a:extLst>
              <a:ext uri="{FF2B5EF4-FFF2-40B4-BE49-F238E27FC236}">
                <a16:creationId xmlns:a16="http://schemas.microsoft.com/office/drawing/2014/main" id="{5AB36F0B-CF9F-42B1-B8CC-7BD28504E7EC}"/>
              </a:ext>
            </a:extLst>
          </p:cNvPr>
          <p:cNvPicPr>
            <a:picLocks noChangeAspect="1"/>
          </p:cNvPicPr>
          <p:nvPr/>
        </p:nvPicPr>
        <p:blipFill>
          <a:blip r:embed="rId3"/>
          <a:stretch>
            <a:fillRect/>
          </a:stretch>
        </p:blipFill>
        <p:spPr>
          <a:xfrm>
            <a:off x="1901952" y="1235019"/>
            <a:ext cx="5876544" cy="5107514"/>
          </a:xfrm>
          <a:prstGeom prst="rect">
            <a:avLst/>
          </a:prstGeom>
        </p:spPr>
      </p:pic>
    </p:spTree>
    <p:extLst>
      <p:ext uri="{BB962C8B-B14F-4D97-AF65-F5344CB8AC3E}">
        <p14:creationId xmlns:p14="http://schemas.microsoft.com/office/powerpoint/2010/main" val="317738419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6B74E3-DED2-4D80-8E7F-C600E2A369B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2233" y="0"/>
            <a:ext cx="9166233" cy="6283230"/>
          </a:xfrm>
        </p:spPr>
      </p:pic>
      <p:sp>
        <p:nvSpPr>
          <p:cNvPr id="2" name="Title 1">
            <a:extLst>
              <a:ext uri="{FF2B5EF4-FFF2-40B4-BE49-F238E27FC236}">
                <a16:creationId xmlns:a16="http://schemas.microsoft.com/office/drawing/2014/main" id="{F030B7FE-F669-4EFD-9170-2C7A92C5C299}"/>
              </a:ext>
            </a:extLst>
          </p:cNvPr>
          <p:cNvSpPr>
            <a:spLocks noGrp="1"/>
          </p:cNvSpPr>
          <p:nvPr>
            <p:ph type="title"/>
          </p:nvPr>
        </p:nvSpPr>
        <p:spPr>
          <a:xfrm>
            <a:off x="445786" y="1540788"/>
            <a:ext cx="4998720" cy="2215991"/>
          </a:xfrm>
        </p:spPr>
        <p:txBody>
          <a:bodyPr/>
          <a:lstStyle/>
          <a:p>
            <a:r>
              <a:rPr lang="en-US" sz="4800" dirty="0">
                <a:solidFill>
                  <a:schemeClr val="tx1"/>
                </a:solidFill>
              </a:rPr>
              <a:t>State Budget Bill </a:t>
            </a:r>
            <a:br>
              <a:rPr lang="en-US" sz="4800" dirty="0">
                <a:solidFill>
                  <a:schemeClr val="tx1"/>
                </a:solidFill>
              </a:rPr>
            </a:br>
            <a:r>
              <a:rPr lang="en-US" sz="4800" dirty="0">
                <a:solidFill>
                  <a:schemeClr val="tx1"/>
                </a:solidFill>
              </a:rPr>
              <a:t>Policy Provisions</a:t>
            </a:r>
          </a:p>
        </p:txBody>
      </p:sp>
    </p:spTree>
    <p:extLst>
      <p:ext uri="{BB962C8B-B14F-4D97-AF65-F5344CB8AC3E}">
        <p14:creationId xmlns:p14="http://schemas.microsoft.com/office/powerpoint/2010/main" val="357120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B3AB-9063-446B-AEB8-7FA153BD7613}"/>
              </a:ext>
            </a:extLst>
          </p:cNvPr>
          <p:cNvSpPr>
            <a:spLocks noGrp="1"/>
          </p:cNvSpPr>
          <p:nvPr>
            <p:ph type="title"/>
          </p:nvPr>
        </p:nvSpPr>
        <p:spPr/>
        <p:txBody>
          <a:bodyPr/>
          <a:lstStyle/>
          <a:p>
            <a:r>
              <a:rPr lang="en-US" dirty="0"/>
              <a:t>EdChoice</a:t>
            </a:r>
          </a:p>
        </p:txBody>
      </p:sp>
      <p:sp>
        <p:nvSpPr>
          <p:cNvPr id="3" name="Content Placeholder 2">
            <a:extLst>
              <a:ext uri="{FF2B5EF4-FFF2-40B4-BE49-F238E27FC236}">
                <a16:creationId xmlns:a16="http://schemas.microsoft.com/office/drawing/2014/main" id="{ED4452FD-6916-4E6E-80B4-CF35425A642B}"/>
              </a:ext>
            </a:extLst>
          </p:cNvPr>
          <p:cNvSpPr>
            <a:spLocks noGrp="1"/>
          </p:cNvSpPr>
          <p:nvPr>
            <p:ph idx="1"/>
          </p:nvPr>
        </p:nvSpPr>
        <p:spPr>
          <a:xfrm>
            <a:off x="457200" y="1057644"/>
            <a:ext cx="8229600" cy="4994364"/>
          </a:xfrm>
        </p:spPr>
        <p:txBody>
          <a:bodyPr/>
          <a:lstStyle/>
          <a:p>
            <a:r>
              <a:rPr lang="en-US" dirty="0"/>
              <a:t>Establishes direct funding for all scholarship programs (including traditional EdChoice).</a:t>
            </a:r>
          </a:p>
          <a:p>
            <a:r>
              <a:rPr lang="en-US" dirty="0"/>
              <a:t>Expands eligibility to include students in foster care, kinship care or who are placed with a legal custodian or guardian, plus children living in the same home as any of these students.</a:t>
            </a:r>
          </a:p>
          <a:p>
            <a:r>
              <a:rPr lang="en-US" dirty="0"/>
              <a:t>Increases scholarship amounts across scholarship programs.</a:t>
            </a:r>
          </a:p>
        </p:txBody>
      </p:sp>
    </p:spTree>
    <p:extLst>
      <p:ext uri="{BB962C8B-B14F-4D97-AF65-F5344CB8AC3E}">
        <p14:creationId xmlns:p14="http://schemas.microsoft.com/office/powerpoint/2010/main" val="369500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FC5A-BD1E-42E3-B986-5223D619F35F}"/>
              </a:ext>
            </a:extLst>
          </p:cNvPr>
          <p:cNvSpPr>
            <a:spLocks noGrp="1"/>
          </p:cNvSpPr>
          <p:nvPr>
            <p:ph type="title"/>
          </p:nvPr>
        </p:nvSpPr>
        <p:spPr/>
        <p:txBody>
          <a:bodyPr/>
          <a:lstStyle/>
          <a:p>
            <a:r>
              <a:rPr lang="en-US" dirty="0"/>
              <a:t>Community Schools</a:t>
            </a:r>
          </a:p>
        </p:txBody>
      </p:sp>
      <p:sp>
        <p:nvSpPr>
          <p:cNvPr id="3" name="Content Placeholder 2">
            <a:extLst>
              <a:ext uri="{FF2B5EF4-FFF2-40B4-BE49-F238E27FC236}">
                <a16:creationId xmlns:a16="http://schemas.microsoft.com/office/drawing/2014/main" id="{796BE1D4-BAEB-44AD-8E95-CD5F3405D1B0}"/>
              </a:ext>
            </a:extLst>
          </p:cNvPr>
          <p:cNvSpPr>
            <a:spLocks noGrp="1"/>
          </p:cNvSpPr>
          <p:nvPr>
            <p:ph idx="1"/>
          </p:nvPr>
        </p:nvSpPr>
        <p:spPr>
          <a:xfrm>
            <a:off x="457200" y="1359568"/>
            <a:ext cx="8229600" cy="4746553"/>
          </a:xfrm>
        </p:spPr>
        <p:txBody>
          <a:bodyPr/>
          <a:lstStyle/>
          <a:p>
            <a:r>
              <a:rPr lang="en-US" sz="2800" dirty="0"/>
              <a:t>Removes restriction that community schools may only be established in a “challenged school district.”</a:t>
            </a:r>
          </a:p>
          <a:p>
            <a:r>
              <a:rPr lang="en-US" sz="2800" dirty="0"/>
              <a:t>Some COVID-related flexibilities: waiving automatic withdrawal for students who failed to test during the 2020-2021 school year and waiving automatic closure based on recent report cards.</a:t>
            </a:r>
          </a:p>
          <a:p>
            <a:r>
              <a:rPr lang="en-US" sz="2800" dirty="0"/>
              <a:t>Allows “exemplary” rated sponsors to open 2 dropout prevention and recovery e-schools per year (but not more than 6 in a 5-year period).</a:t>
            </a:r>
          </a:p>
        </p:txBody>
      </p:sp>
    </p:spTree>
    <p:extLst>
      <p:ext uri="{BB962C8B-B14F-4D97-AF65-F5344CB8AC3E}">
        <p14:creationId xmlns:p14="http://schemas.microsoft.com/office/powerpoint/2010/main" val="400109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6B74E3-DED2-4D80-8E7F-C600E2A369B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2233" y="0"/>
            <a:ext cx="9166233" cy="6283230"/>
          </a:xfrm>
        </p:spPr>
      </p:pic>
      <p:sp>
        <p:nvSpPr>
          <p:cNvPr id="2" name="Title 1">
            <a:extLst>
              <a:ext uri="{FF2B5EF4-FFF2-40B4-BE49-F238E27FC236}">
                <a16:creationId xmlns:a16="http://schemas.microsoft.com/office/drawing/2014/main" id="{F030B7FE-F669-4EFD-9170-2C7A92C5C299}"/>
              </a:ext>
            </a:extLst>
          </p:cNvPr>
          <p:cNvSpPr>
            <a:spLocks noGrp="1"/>
          </p:cNvSpPr>
          <p:nvPr>
            <p:ph type="title"/>
          </p:nvPr>
        </p:nvSpPr>
        <p:spPr>
          <a:xfrm>
            <a:off x="445786" y="1540788"/>
            <a:ext cx="4998720" cy="2215991"/>
          </a:xfrm>
        </p:spPr>
        <p:txBody>
          <a:bodyPr/>
          <a:lstStyle/>
          <a:p>
            <a:r>
              <a:rPr lang="en-US" sz="4800" dirty="0">
                <a:solidFill>
                  <a:schemeClr val="tx1"/>
                </a:solidFill>
              </a:rPr>
              <a:t>State Budget Bill </a:t>
            </a:r>
            <a:br>
              <a:rPr lang="en-US" sz="4800" dirty="0">
                <a:solidFill>
                  <a:schemeClr val="tx1"/>
                </a:solidFill>
              </a:rPr>
            </a:br>
            <a:r>
              <a:rPr lang="en-US" sz="4800" dirty="0">
                <a:solidFill>
                  <a:schemeClr val="tx1"/>
                </a:solidFill>
              </a:rPr>
              <a:t>Funding Provisions</a:t>
            </a:r>
          </a:p>
        </p:txBody>
      </p:sp>
    </p:spTree>
    <p:extLst>
      <p:ext uri="{BB962C8B-B14F-4D97-AF65-F5344CB8AC3E}">
        <p14:creationId xmlns:p14="http://schemas.microsoft.com/office/powerpoint/2010/main" val="319218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7E02-B7C8-411F-9427-7BDDAE045529}"/>
              </a:ext>
            </a:extLst>
          </p:cNvPr>
          <p:cNvSpPr>
            <a:spLocks noGrp="1"/>
          </p:cNvSpPr>
          <p:nvPr>
            <p:ph type="title"/>
          </p:nvPr>
        </p:nvSpPr>
        <p:spPr/>
        <p:txBody>
          <a:bodyPr/>
          <a:lstStyle/>
          <a:p>
            <a:r>
              <a:rPr lang="en-US" dirty="0"/>
              <a:t>Computer Science</a:t>
            </a:r>
          </a:p>
        </p:txBody>
      </p:sp>
      <p:sp>
        <p:nvSpPr>
          <p:cNvPr id="3" name="Content Placeholder 2">
            <a:extLst>
              <a:ext uri="{FF2B5EF4-FFF2-40B4-BE49-F238E27FC236}">
                <a16:creationId xmlns:a16="http://schemas.microsoft.com/office/drawing/2014/main" id="{F7596114-F6F5-4147-9123-9BC621C452EB}"/>
              </a:ext>
            </a:extLst>
          </p:cNvPr>
          <p:cNvSpPr>
            <a:spLocks noGrp="1"/>
          </p:cNvSpPr>
          <p:nvPr>
            <p:ph idx="1"/>
          </p:nvPr>
        </p:nvSpPr>
        <p:spPr>
          <a:xfrm>
            <a:off x="457200" y="1103532"/>
            <a:ext cx="8229600" cy="5002590"/>
          </a:xfrm>
        </p:spPr>
        <p:txBody>
          <a:bodyPr/>
          <a:lstStyle/>
          <a:p>
            <a:r>
              <a:rPr lang="en-US" dirty="0"/>
              <a:t>Creation of a committee to develop a state plan for computer science education.</a:t>
            </a:r>
          </a:p>
          <a:p>
            <a:r>
              <a:rPr lang="en-US" dirty="0"/>
              <a:t>Committee shall include stakeholders representing career-technical education, teachers, institutions of higher education, businesses and state and national computer science organizations.</a:t>
            </a:r>
          </a:p>
          <a:p>
            <a:r>
              <a:rPr lang="en-US" dirty="0"/>
              <a:t>Plan shall consider best practices and challenges for computer science education, workforce needs, data collection needs.</a:t>
            </a:r>
          </a:p>
          <a:p>
            <a:endParaRPr lang="en-US" dirty="0"/>
          </a:p>
        </p:txBody>
      </p:sp>
    </p:spTree>
    <p:extLst>
      <p:ext uri="{BB962C8B-B14F-4D97-AF65-F5344CB8AC3E}">
        <p14:creationId xmlns:p14="http://schemas.microsoft.com/office/powerpoint/2010/main" val="3292261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E31A-26F0-412F-81A6-075F94BE31BF}"/>
              </a:ext>
            </a:extLst>
          </p:cNvPr>
          <p:cNvSpPr>
            <a:spLocks noGrp="1"/>
          </p:cNvSpPr>
          <p:nvPr>
            <p:ph type="title"/>
          </p:nvPr>
        </p:nvSpPr>
        <p:spPr>
          <a:xfrm>
            <a:off x="457200" y="457200"/>
            <a:ext cx="8229600" cy="615553"/>
          </a:xfrm>
        </p:spPr>
        <p:txBody>
          <a:bodyPr/>
          <a:lstStyle/>
          <a:p>
            <a:r>
              <a:rPr lang="en-US" sz="4000" dirty="0"/>
              <a:t>Academic Distress Commissions</a:t>
            </a:r>
          </a:p>
        </p:txBody>
      </p:sp>
      <p:sp>
        <p:nvSpPr>
          <p:cNvPr id="3" name="Content Placeholder 2">
            <a:extLst>
              <a:ext uri="{FF2B5EF4-FFF2-40B4-BE49-F238E27FC236}">
                <a16:creationId xmlns:a16="http://schemas.microsoft.com/office/drawing/2014/main" id="{026DB441-5BA8-4286-B263-5EA2AB482F36}"/>
              </a:ext>
            </a:extLst>
          </p:cNvPr>
          <p:cNvSpPr>
            <a:spLocks noGrp="1"/>
          </p:cNvSpPr>
          <p:nvPr>
            <p:ph idx="1"/>
          </p:nvPr>
        </p:nvSpPr>
        <p:spPr>
          <a:xfrm>
            <a:off x="457200" y="1057644"/>
            <a:ext cx="8229600" cy="5228856"/>
          </a:xfrm>
        </p:spPr>
        <p:txBody>
          <a:bodyPr/>
          <a:lstStyle/>
          <a:p>
            <a:r>
              <a:rPr lang="en-US" dirty="0"/>
              <a:t>Pathway out of ADC status for all 3 ADC districts.</a:t>
            </a:r>
          </a:p>
          <a:p>
            <a:r>
              <a:rPr lang="en-US" dirty="0"/>
              <a:t>Creation of a plan (approved by State Superintendent).</a:t>
            </a:r>
          </a:p>
          <a:p>
            <a:r>
              <a:rPr lang="en-US" dirty="0"/>
              <a:t>3 years to implement, </a:t>
            </a:r>
            <a:r>
              <a:rPr lang="en-US" i="1" dirty="0"/>
              <a:t>State Superintendent may grant two 1-year extensions</a:t>
            </a:r>
            <a:r>
              <a:rPr lang="en-US" dirty="0"/>
              <a:t>.</a:t>
            </a:r>
          </a:p>
          <a:p>
            <a:r>
              <a:rPr lang="en-US" dirty="0"/>
              <a:t>Based on meeting improvement benchmarks.</a:t>
            </a:r>
          </a:p>
          <a:p>
            <a:pPr lvl="1"/>
            <a:r>
              <a:rPr lang="en-US" dirty="0"/>
              <a:t>If not met by the end of the improvement period, revert to ADC status.</a:t>
            </a:r>
          </a:p>
        </p:txBody>
      </p:sp>
    </p:spTree>
    <p:extLst>
      <p:ext uri="{BB962C8B-B14F-4D97-AF65-F5344CB8AC3E}">
        <p14:creationId xmlns:p14="http://schemas.microsoft.com/office/powerpoint/2010/main" val="2908837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1DC8-B5B5-47A5-9487-9561E502E8C3}"/>
              </a:ext>
            </a:extLst>
          </p:cNvPr>
          <p:cNvSpPr>
            <a:spLocks noGrp="1"/>
          </p:cNvSpPr>
          <p:nvPr>
            <p:ph type="title"/>
          </p:nvPr>
        </p:nvSpPr>
        <p:spPr>
          <a:xfrm>
            <a:off x="457200" y="457200"/>
            <a:ext cx="8229600" cy="615553"/>
          </a:xfrm>
        </p:spPr>
        <p:txBody>
          <a:bodyPr/>
          <a:lstStyle/>
          <a:p>
            <a:r>
              <a:rPr lang="en-US" sz="4000" dirty="0"/>
              <a:t>District Online Learning Schools</a:t>
            </a:r>
          </a:p>
        </p:txBody>
      </p:sp>
      <p:sp>
        <p:nvSpPr>
          <p:cNvPr id="3" name="Content Placeholder 2">
            <a:extLst>
              <a:ext uri="{FF2B5EF4-FFF2-40B4-BE49-F238E27FC236}">
                <a16:creationId xmlns:a16="http://schemas.microsoft.com/office/drawing/2014/main" id="{6F3C129F-4E02-48CE-BB43-FB8751DABF20}"/>
              </a:ext>
            </a:extLst>
          </p:cNvPr>
          <p:cNvSpPr>
            <a:spLocks noGrp="1"/>
          </p:cNvSpPr>
          <p:nvPr>
            <p:ph idx="1"/>
          </p:nvPr>
        </p:nvSpPr>
        <p:spPr>
          <a:xfrm>
            <a:off x="457200" y="1057644"/>
            <a:ext cx="8229600" cy="5256070"/>
          </a:xfrm>
        </p:spPr>
        <p:txBody>
          <a:bodyPr/>
          <a:lstStyle/>
          <a:p>
            <a:r>
              <a:rPr lang="en-US" sz="2800" dirty="0"/>
              <a:t>Sets parameters for districts that want to continue remote learning after the pandemic.</a:t>
            </a:r>
          </a:p>
          <a:p>
            <a:r>
              <a:rPr lang="en-US" sz="2800" dirty="0"/>
              <a:t>If engaging in online learning, a district must provide students with a computer, internet access, orientation for families.</a:t>
            </a:r>
          </a:p>
          <a:p>
            <a:r>
              <a:rPr lang="en-US" sz="2800" dirty="0"/>
              <a:t>Must have 910 hours/year and track engagement through a learning management system.</a:t>
            </a:r>
          </a:p>
          <a:p>
            <a:r>
              <a:rPr lang="en-US" sz="2800" dirty="0"/>
              <a:t>Notify ODE by August 1 for the 2021-22 school year. </a:t>
            </a:r>
          </a:p>
          <a:p>
            <a:r>
              <a:rPr lang="en-US" sz="2800" dirty="0"/>
              <a:t>State Board is charged with updating operating standards to account for online learning.</a:t>
            </a:r>
          </a:p>
        </p:txBody>
      </p:sp>
    </p:spTree>
    <p:extLst>
      <p:ext uri="{BB962C8B-B14F-4D97-AF65-F5344CB8AC3E}">
        <p14:creationId xmlns:p14="http://schemas.microsoft.com/office/powerpoint/2010/main" val="2058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A6E7-C23C-467A-B8F1-03F3B2A5AF70}"/>
              </a:ext>
            </a:extLst>
          </p:cNvPr>
          <p:cNvSpPr>
            <a:spLocks noGrp="1"/>
          </p:cNvSpPr>
          <p:nvPr>
            <p:ph type="title"/>
          </p:nvPr>
        </p:nvSpPr>
        <p:spPr/>
        <p:txBody>
          <a:bodyPr/>
          <a:lstStyle/>
          <a:p>
            <a:r>
              <a:rPr lang="en-US" dirty="0"/>
              <a:t>Educational Savings Accounts</a:t>
            </a:r>
          </a:p>
        </p:txBody>
      </p:sp>
      <p:sp>
        <p:nvSpPr>
          <p:cNvPr id="3" name="Content Placeholder 2">
            <a:extLst>
              <a:ext uri="{FF2B5EF4-FFF2-40B4-BE49-F238E27FC236}">
                <a16:creationId xmlns:a16="http://schemas.microsoft.com/office/drawing/2014/main" id="{0C66996F-548B-4664-97C5-97927FD3803A}"/>
              </a:ext>
            </a:extLst>
          </p:cNvPr>
          <p:cNvSpPr>
            <a:spLocks noGrp="1"/>
          </p:cNvSpPr>
          <p:nvPr>
            <p:ph idx="1"/>
          </p:nvPr>
        </p:nvSpPr>
        <p:spPr>
          <a:xfrm>
            <a:off x="457200" y="1415143"/>
            <a:ext cx="8229600" cy="4168464"/>
          </a:xfrm>
        </p:spPr>
        <p:txBody>
          <a:bodyPr/>
          <a:lstStyle/>
          <a:p>
            <a:r>
              <a:rPr lang="en-US" dirty="0"/>
              <a:t>Establishes the Afterschool Child Enrichment (ACE) Educational Savings Accounts Program.</a:t>
            </a:r>
          </a:p>
          <a:p>
            <a:r>
              <a:rPr lang="en-US" dirty="0"/>
              <a:t>Using federal COVID funds - $500 for students for supplemental academic and extracurricular activities.</a:t>
            </a:r>
          </a:p>
          <a:p>
            <a:r>
              <a:rPr lang="en-US" dirty="0"/>
              <a:t>ODE will contract with a vendor to implement.</a:t>
            </a:r>
          </a:p>
        </p:txBody>
      </p:sp>
    </p:spTree>
    <p:extLst>
      <p:ext uri="{BB962C8B-B14F-4D97-AF65-F5344CB8AC3E}">
        <p14:creationId xmlns:p14="http://schemas.microsoft.com/office/powerpoint/2010/main" val="673238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89FD-2AD5-493F-8116-DB5F61FBEFEF}"/>
              </a:ext>
            </a:extLst>
          </p:cNvPr>
          <p:cNvSpPr>
            <a:spLocks noGrp="1"/>
          </p:cNvSpPr>
          <p:nvPr>
            <p:ph type="title"/>
          </p:nvPr>
        </p:nvSpPr>
        <p:spPr/>
        <p:txBody>
          <a:bodyPr/>
          <a:lstStyle/>
          <a:p>
            <a:r>
              <a:rPr lang="en-US" dirty="0"/>
              <a:t>Licensure</a:t>
            </a:r>
          </a:p>
        </p:txBody>
      </p:sp>
      <p:sp>
        <p:nvSpPr>
          <p:cNvPr id="3" name="Content Placeholder 2">
            <a:extLst>
              <a:ext uri="{FF2B5EF4-FFF2-40B4-BE49-F238E27FC236}">
                <a16:creationId xmlns:a16="http://schemas.microsoft.com/office/drawing/2014/main" id="{5B67918C-CADF-4AB0-AA2E-8357DBAB1786}"/>
              </a:ext>
            </a:extLst>
          </p:cNvPr>
          <p:cNvSpPr>
            <a:spLocks noGrp="1"/>
          </p:cNvSpPr>
          <p:nvPr>
            <p:ph idx="1"/>
          </p:nvPr>
        </p:nvSpPr>
        <p:spPr>
          <a:xfrm>
            <a:off x="457200" y="1452092"/>
            <a:ext cx="8229600" cy="4525963"/>
          </a:xfrm>
        </p:spPr>
        <p:txBody>
          <a:bodyPr/>
          <a:lstStyle/>
          <a:p>
            <a:r>
              <a:rPr lang="en-US" sz="2800" i="1" dirty="0"/>
              <a:t>Permits State Board to take action against the license of a school employee that assists a student in cheating on an assessment.</a:t>
            </a:r>
            <a:endParaRPr lang="en-US" sz="2800" dirty="0"/>
          </a:p>
          <a:p>
            <a:r>
              <a:rPr lang="en-US" sz="2800" i="1" dirty="0"/>
              <a:t>Adds human trafficking to the list of offenses for which a license must be revoked or denied.</a:t>
            </a:r>
          </a:p>
          <a:p>
            <a:r>
              <a:rPr lang="en-US" sz="2800" dirty="0"/>
              <a:t>Prohibits a school representative from assisting an individual in obtaining school employment if the representative has cause to believe the person has committed a sex offense involving a student. </a:t>
            </a:r>
          </a:p>
        </p:txBody>
      </p:sp>
    </p:spTree>
    <p:extLst>
      <p:ext uri="{BB962C8B-B14F-4D97-AF65-F5344CB8AC3E}">
        <p14:creationId xmlns:p14="http://schemas.microsoft.com/office/powerpoint/2010/main" val="1227905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1367AF-5136-4ECA-A060-9E16E6755978}"/>
              </a:ext>
            </a:extLst>
          </p:cNvPr>
          <p:cNvSpPr>
            <a:spLocks noGrp="1"/>
          </p:cNvSpPr>
          <p:nvPr>
            <p:ph type="title"/>
          </p:nvPr>
        </p:nvSpPr>
        <p:spPr>
          <a:xfrm>
            <a:off x="457200" y="457200"/>
            <a:ext cx="8229600" cy="646331"/>
          </a:xfrm>
        </p:spPr>
        <p:txBody>
          <a:bodyPr/>
          <a:lstStyle/>
          <a:p>
            <a:r>
              <a:rPr lang="en-US" dirty="0"/>
              <a:t>Let’s Stay Connected</a:t>
            </a:r>
          </a:p>
        </p:txBody>
      </p:sp>
      <p:sp>
        <p:nvSpPr>
          <p:cNvPr id="5" name="Content Placeholder 2">
            <a:extLst>
              <a:ext uri="{FF2B5EF4-FFF2-40B4-BE49-F238E27FC236}">
                <a16:creationId xmlns:a16="http://schemas.microsoft.com/office/drawing/2014/main" id="{CF32420D-29F5-49E7-9320-6D71B481E1A6}"/>
              </a:ext>
            </a:extLst>
          </p:cNvPr>
          <p:cNvSpPr>
            <a:spLocks noGrp="1"/>
          </p:cNvSpPr>
          <p:nvPr>
            <p:ph idx="1"/>
          </p:nvPr>
        </p:nvSpPr>
        <p:spPr>
          <a:xfrm>
            <a:off x="2049780" y="1880605"/>
            <a:ext cx="7018020" cy="832115"/>
          </a:xfrm>
        </p:spPr>
        <p:txBody>
          <a:bodyPr/>
          <a:lstStyle/>
          <a:p>
            <a:pPr marL="0" indent="0">
              <a:buNone/>
            </a:pPr>
            <a:r>
              <a:rPr lang="en-US" b="1" dirty="0">
                <a:hlinkClick r:id="rId3"/>
              </a:rPr>
              <a:t>Aaron.Rausch@education.ohio.gov</a:t>
            </a:r>
            <a:endParaRPr lang="en-US" b="1" dirty="0"/>
          </a:p>
        </p:txBody>
      </p:sp>
      <p:pic>
        <p:nvPicPr>
          <p:cNvPr id="6" name="Picture 5">
            <a:extLst>
              <a:ext uri="{FF2B5EF4-FFF2-40B4-BE49-F238E27FC236}">
                <a16:creationId xmlns:a16="http://schemas.microsoft.com/office/drawing/2014/main" id="{E9F8678E-D3EC-4B10-B877-85462D20BF65}"/>
              </a:ext>
            </a:extLst>
          </p:cNvPr>
          <p:cNvPicPr>
            <a:picLocks noChangeAspect="1"/>
          </p:cNvPicPr>
          <p:nvPr/>
        </p:nvPicPr>
        <p:blipFill>
          <a:blip r:embed="rId4"/>
          <a:stretch>
            <a:fillRect/>
          </a:stretch>
        </p:blipFill>
        <p:spPr>
          <a:xfrm>
            <a:off x="135255" y="1418673"/>
            <a:ext cx="1657350" cy="165735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3343BAA6-7C9E-460D-B5EB-63E2F72660CA}"/>
              </a:ext>
            </a:extLst>
          </p:cNvPr>
          <p:cNvPicPr>
            <a:picLocks noChangeAspect="1"/>
          </p:cNvPicPr>
          <p:nvPr/>
        </p:nvPicPr>
        <p:blipFill rotWithShape="1">
          <a:blip r:embed="rId5"/>
          <a:srcRect l="9089" t="11443" r="12728" b="10375"/>
          <a:stretch/>
        </p:blipFill>
        <p:spPr>
          <a:xfrm>
            <a:off x="135255" y="3567513"/>
            <a:ext cx="1657350" cy="165735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Content Placeholder 2">
            <a:extLst>
              <a:ext uri="{FF2B5EF4-FFF2-40B4-BE49-F238E27FC236}">
                <a16:creationId xmlns:a16="http://schemas.microsoft.com/office/drawing/2014/main" id="{B50F3672-DB30-4901-8669-0EFBDAA6A778}"/>
              </a:ext>
            </a:extLst>
          </p:cNvPr>
          <p:cNvSpPr txBox="1">
            <a:spLocks/>
          </p:cNvSpPr>
          <p:nvPr/>
        </p:nvSpPr>
        <p:spPr>
          <a:xfrm>
            <a:off x="2049780" y="4096823"/>
            <a:ext cx="7018020" cy="64633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b="1" dirty="0"/>
              <a:t>614-995-9936</a:t>
            </a:r>
          </a:p>
        </p:txBody>
      </p:sp>
    </p:spTree>
    <p:extLst>
      <p:ext uri="{BB962C8B-B14F-4D97-AF65-F5344CB8AC3E}">
        <p14:creationId xmlns:p14="http://schemas.microsoft.com/office/powerpoint/2010/main" val="15842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5A033A-DF57-4CB0-A4BB-42D89F26AC78}"/>
              </a:ext>
            </a:extLst>
          </p:cNvPr>
          <p:cNvGrpSpPr/>
          <p:nvPr/>
        </p:nvGrpSpPr>
        <p:grpSpPr>
          <a:xfrm>
            <a:off x="-2" y="172693"/>
            <a:ext cx="9130978" cy="1540704"/>
            <a:chOff x="-5371145" y="-1143027"/>
            <a:chExt cx="9130978" cy="1540704"/>
          </a:xfrm>
        </p:grpSpPr>
        <p:sp>
          <p:nvSpPr>
            <p:cNvPr id="5" name="Rectangle 4">
              <a:extLst>
                <a:ext uri="{FF2B5EF4-FFF2-40B4-BE49-F238E27FC236}">
                  <a16:creationId xmlns:a16="http://schemas.microsoft.com/office/drawing/2014/main" id="{9BE3EADF-339A-447A-B4C4-516D472EBBA5}"/>
                </a:ext>
              </a:extLst>
            </p:cNvPr>
            <p:cNvSpPr/>
            <p:nvPr/>
          </p:nvSpPr>
          <p:spPr>
            <a:xfrm>
              <a:off x="-5371145" y="-1143027"/>
              <a:ext cx="9130978" cy="1540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54BC439-2999-409E-890C-82D96D1EFE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66342" y="-1040991"/>
              <a:ext cx="942711" cy="1054970"/>
            </a:xfrm>
            <a:prstGeom prst="rect">
              <a:avLst/>
            </a:prstGeom>
          </p:spPr>
        </p:pic>
        <p:pic>
          <p:nvPicPr>
            <p:cNvPr id="7" name="Picture 6">
              <a:extLst>
                <a:ext uri="{FF2B5EF4-FFF2-40B4-BE49-F238E27FC236}">
                  <a16:creationId xmlns:a16="http://schemas.microsoft.com/office/drawing/2014/main" id="{4857FDFD-0198-412F-A1A5-620542694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564" y="-850331"/>
              <a:ext cx="828603" cy="673649"/>
            </a:xfrm>
            <a:prstGeom prst="rect">
              <a:avLst/>
            </a:prstGeom>
          </p:spPr>
        </p:pic>
        <p:pic>
          <p:nvPicPr>
            <p:cNvPr id="8" name="Picture 7" descr="facebook-logo.jpg">
              <a:extLst>
                <a:ext uri="{FF2B5EF4-FFF2-40B4-BE49-F238E27FC236}">
                  <a16:creationId xmlns:a16="http://schemas.microsoft.com/office/drawing/2014/main" id="{861CA4EC-7FE1-44FB-94E7-A4E4DC723EDB}"/>
                </a:ext>
              </a:extLst>
            </p:cNvPr>
            <p:cNvPicPr>
              <a:picLocks noChangeAspect="1"/>
            </p:cNvPicPr>
            <p:nvPr/>
          </p:nvPicPr>
          <p:blipFill>
            <a:blip r:embed="rId4"/>
            <a:stretch>
              <a:fillRect/>
            </a:stretch>
          </p:blipFill>
          <p:spPr>
            <a:xfrm>
              <a:off x="363981" y="-820622"/>
              <a:ext cx="1403066" cy="556550"/>
            </a:xfrm>
            <a:prstGeom prst="rect">
              <a:avLst/>
            </a:prstGeom>
          </p:spPr>
        </p:pic>
        <p:pic>
          <p:nvPicPr>
            <p:cNvPr id="9" name="Picture 8">
              <a:extLst>
                <a:ext uri="{FF2B5EF4-FFF2-40B4-BE49-F238E27FC236}">
                  <a16:creationId xmlns:a16="http://schemas.microsoft.com/office/drawing/2014/main" id="{8CE3C9D2-DC1C-4B71-96B3-F50780112B0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51320" y="-1100718"/>
              <a:ext cx="1104419" cy="1263911"/>
            </a:xfrm>
            <a:prstGeom prst="rect">
              <a:avLst/>
            </a:prstGeom>
          </p:spPr>
        </p:pic>
        <p:pic>
          <p:nvPicPr>
            <p:cNvPr id="10" name="Picture 9">
              <a:extLst>
                <a:ext uri="{FF2B5EF4-FFF2-40B4-BE49-F238E27FC236}">
                  <a16:creationId xmlns:a16="http://schemas.microsoft.com/office/drawing/2014/main" id="{FF2F8B8B-81AA-448A-8C30-069C1BD5B99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17258" y="-1056915"/>
              <a:ext cx="1104419" cy="1011902"/>
            </a:xfrm>
            <a:prstGeom prst="rect">
              <a:avLst/>
            </a:prstGeom>
          </p:spPr>
        </p:pic>
      </p:grpSp>
      <p:sp>
        <p:nvSpPr>
          <p:cNvPr id="11" name="Rectangle 10">
            <a:extLst>
              <a:ext uri="{FF2B5EF4-FFF2-40B4-BE49-F238E27FC236}">
                <a16:creationId xmlns:a16="http://schemas.microsoft.com/office/drawing/2014/main" id="{02A5A20E-88E0-4DE6-B162-B8F755D7D734}"/>
              </a:ext>
            </a:extLst>
          </p:cNvPr>
          <p:cNvSpPr/>
          <p:nvPr/>
        </p:nvSpPr>
        <p:spPr>
          <a:xfrm>
            <a:off x="-32786" y="1272017"/>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grpSp>
        <p:nvGrpSpPr>
          <p:cNvPr id="12" name="Group 11">
            <a:extLst>
              <a:ext uri="{FF2B5EF4-FFF2-40B4-BE49-F238E27FC236}">
                <a16:creationId xmlns:a16="http://schemas.microsoft.com/office/drawing/2014/main" id="{7577C375-D020-4A17-A175-84AB325F1A3A}"/>
              </a:ext>
            </a:extLst>
          </p:cNvPr>
          <p:cNvGrpSpPr/>
          <p:nvPr/>
        </p:nvGrpSpPr>
        <p:grpSpPr>
          <a:xfrm>
            <a:off x="0" y="1964647"/>
            <a:ext cx="9144000" cy="4887796"/>
            <a:chOff x="0" y="1964647"/>
            <a:chExt cx="9144000" cy="4887796"/>
          </a:xfrm>
        </p:grpSpPr>
        <p:pic>
          <p:nvPicPr>
            <p:cNvPr id="13" name="Picture 12">
              <a:extLst>
                <a:ext uri="{FF2B5EF4-FFF2-40B4-BE49-F238E27FC236}">
                  <a16:creationId xmlns:a16="http://schemas.microsoft.com/office/drawing/2014/main" id="{0E5DC2B3-3F3B-475A-97CD-296B35BAC2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0" y="2315919"/>
              <a:ext cx="9144000" cy="4536524"/>
            </a:xfrm>
            <a:prstGeom prst="rect">
              <a:avLst/>
            </a:prstGeom>
          </p:spPr>
        </p:pic>
        <p:sp>
          <p:nvSpPr>
            <p:cNvPr id="14" name="Oval 13">
              <a:extLst>
                <a:ext uri="{FF2B5EF4-FFF2-40B4-BE49-F238E27FC236}">
                  <a16:creationId xmlns:a16="http://schemas.microsoft.com/office/drawing/2014/main" id="{6B652E12-137D-4A7A-826E-3714A7C9DBE1}"/>
                </a:ext>
              </a:extLst>
            </p:cNvPr>
            <p:cNvSpPr/>
            <p:nvPr/>
          </p:nvSpPr>
          <p:spPr>
            <a:xfrm>
              <a:off x="3065157" y="1964647"/>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3160EB1-0E20-4234-B334-633DC97FCE74}"/>
                </a:ext>
              </a:extLst>
            </p:cNvPr>
            <p:cNvSpPr/>
            <p:nvPr/>
          </p:nvSpPr>
          <p:spPr>
            <a:xfrm>
              <a:off x="7378077" y="1997625"/>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66457022-7A20-4007-B455-8204BE9566D6}"/>
                </a:ext>
              </a:extLst>
            </p:cNvPr>
            <p:cNvSpPr/>
            <p:nvPr/>
          </p:nvSpPr>
          <p:spPr>
            <a:xfrm>
              <a:off x="1691641" y="2094588"/>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B63857C6-35C8-422C-BD7F-9560DC0DA36F}"/>
                </a:ext>
              </a:extLst>
            </p:cNvPr>
            <p:cNvSpPr/>
            <p:nvPr/>
          </p:nvSpPr>
          <p:spPr>
            <a:xfrm>
              <a:off x="5979794" y="2142772"/>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3999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87382"/>
            <a:ext cx="8229600" cy="646331"/>
          </a:xfrm>
        </p:spPr>
        <p:txBody>
          <a:bodyPr>
            <a:normAutofit fontScale="90000"/>
          </a:bodyPr>
          <a:lstStyle/>
          <a:p>
            <a:r>
              <a:rPr lang="en-US" dirty="0"/>
              <a:t>Increased Funding for </a:t>
            </a:r>
            <a:br>
              <a:rPr lang="en-US" dirty="0"/>
            </a:br>
            <a:r>
              <a:rPr lang="en-US" dirty="0"/>
              <a:t>K-12 Education</a:t>
            </a:r>
          </a:p>
        </p:txBody>
      </p:sp>
      <p:sp>
        <p:nvSpPr>
          <p:cNvPr id="4099" name="Rectangle 3"/>
          <p:cNvSpPr>
            <a:spLocks noGrp="1" noChangeArrowheads="1"/>
          </p:cNvSpPr>
          <p:nvPr>
            <p:ph type="body" idx="1"/>
          </p:nvPr>
        </p:nvSpPr>
        <p:spPr>
          <a:xfrm>
            <a:off x="457200" y="1279311"/>
            <a:ext cx="8394192" cy="4773990"/>
          </a:xfrm>
        </p:spPr>
        <p:txBody>
          <a:bodyPr/>
          <a:lstStyle/>
          <a:p>
            <a:endParaRPr lang="en-US" sz="2800" dirty="0"/>
          </a:p>
          <a:p>
            <a:r>
              <a:rPr lang="en-US" sz="2800" dirty="0"/>
              <a:t>Compared to estimated FY21 spending, HB 110 increases state spending on K-12 Education by </a:t>
            </a:r>
            <a:r>
              <a:rPr lang="en-US" sz="2800" b="1" dirty="0"/>
              <a:t>$534.7 million (5.6%) </a:t>
            </a:r>
            <a:r>
              <a:rPr lang="en-US" sz="2800" dirty="0"/>
              <a:t>in FY22 and an additional </a:t>
            </a:r>
            <a:r>
              <a:rPr lang="en-US" sz="2800" b="1" dirty="0"/>
              <a:t>$203.8 million (2.0%) </a:t>
            </a:r>
            <a:r>
              <a:rPr lang="en-US" sz="2800" dirty="0"/>
              <a:t>in FY23. </a:t>
            </a:r>
            <a:endParaRPr lang="en-US" sz="2800" dirty="0">
              <a:solidFill>
                <a:srgbClr val="FF0000"/>
              </a:solidFill>
            </a:endParaRPr>
          </a:p>
          <a:p>
            <a:r>
              <a:rPr lang="en-US" sz="2800" dirty="0"/>
              <a:t>The final passed budget adds an additional     </a:t>
            </a:r>
            <a:r>
              <a:rPr lang="en-US" sz="2800" b="1" dirty="0"/>
              <a:t>$1.28 billion </a:t>
            </a:r>
            <a:r>
              <a:rPr lang="en-US" sz="2800" dirty="0"/>
              <a:t>in new state spending in the 22-23 biennium compared to estimated FY21 spending. </a:t>
            </a:r>
          </a:p>
          <a:p>
            <a:pPr marL="0" indent="0">
              <a:buNone/>
            </a:pPr>
            <a:endParaRPr lang="en-US" sz="2800" dirty="0"/>
          </a:p>
          <a:p>
            <a:pPr marL="0" indent="0">
              <a:buNone/>
            </a:pPr>
            <a:r>
              <a:rPr lang="en-US" sz="1800" dirty="0"/>
              <a:t>Note: State spending is comprised of GRF, Lottery, and Dedicated Purpose Funds with GRF cash transfers. </a:t>
            </a:r>
          </a:p>
        </p:txBody>
      </p:sp>
    </p:spTree>
    <p:extLst>
      <p:ext uri="{BB962C8B-B14F-4D97-AF65-F5344CB8AC3E}">
        <p14:creationId xmlns:p14="http://schemas.microsoft.com/office/powerpoint/2010/main" val="112615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87382"/>
            <a:ext cx="8229600" cy="646331"/>
          </a:xfrm>
        </p:spPr>
        <p:txBody>
          <a:bodyPr>
            <a:normAutofit/>
          </a:bodyPr>
          <a:lstStyle/>
          <a:p>
            <a:r>
              <a:rPr lang="en-US" dirty="0"/>
              <a:t>School Funding – Key Changes</a:t>
            </a:r>
          </a:p>
        </p:txBody>
      </p:sp>
      <p:sp>
        <p:nvSpPr>
          <p:cNvPr id="4099" name="Rectangle 3"/>
          <p:cNvSpPr>
            <a:spLocks noGrp="1" noChangeArrowheads="1"/>
          </p:cNvSpPr>
          <p:nvPr>
            <p:ph type="body" idx="1"/>
          </p:nvPr>
        </p:nvSpPr>
        <p:spPr>
          <a:xfrm>
            <a:off x="457200" y="933713"/>
            <a:ext cx="8394192" cy="5119588"/>
          </a:xfrm>
        </p:spPr>
        <p:txBody>
          <a:bodyPr/>
          <a:lstStyle/>
          <a:p>
            <a:r>
              <a:rPr lang="en-US" sz="2700" dirty="0"/>
              <a:t>Implements the Fair School Funding Plan for FY22 and FY23. </a:t>
            </a:r>
          </a:p>
          <a:p>
            <a:r>
              <a:rPr lang="en-US" sz="2700" dirty="0"/>
              <a:t>Direct funding for Community Schools, STEM Schools, Scholarship Programs, and Open Enrollment (fund students where they are educated).</a:t>
            </a:r>
          </a:p>
          <a:p>
            <a:r>
              <a:rPr lang="en-US" sz="2700" dirty="0"/>
              <a:t>Establishes a base cost methodology based on student teacher ratios, minimum staffing levels, and actual costs.</a:t>
            </a:r>
          </a:p>
          <a:p>
            <a:r>
              <a:rPr lang="en-US" sz="2700" dirty="0"/>
              <a:t>Implements a new state and local cost methodology using property and income for all districts. </a:t>
            </a:r>
          </a:p>
          <a:p>
            <a:r>
              <a:rPr lang="en-US" sz="2700" dirty="0"/>
              <a:t>Revises categorical aid and restricts funds for subgroups.  </a:t>
            </a:r>
          </a:p>
        </p:txBody>
      </p:sp>
    </p:spTree>
    <p:extLst>
      <p:ext uri="{BB962C8B-B14F-4D97-AF65-F5344CB8AC3E}">
        <p14:creationId xmlns:p14="http://schemas.microsoft.com/office/powerpoint/2010/main" val="165818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36E8-B99C-49C6-B58D-52298CFCCA96}"/>
              </a:ext>
            </a:extLst>
          </p:cNvPr>
          <p:cNvSpPr>
            <a:spLocks noGrp="1"/>
          </p:cNvSpPr>
          <p:nvPr>
            <p:ph type="title"/>
          </p:nvPr>
        </p:nvSpPr>
        <p:spPr/>
        <p:txBody>
          <a:bodyPr/>
          <a:lstStyle/>
          <a:p>
            <a:r>
              <a:rPr lang="en-US" dirty="0"/>
              <a:t>Base Cost</a:t>
            </a:r>
          </a:p>
        </p:txBody>
      </p:sp>
      <p:sp>
        <p:nvSpPr>
          <p:cNvPr id="3" name="Content Placeholder 2">
            <a:extLst>
              <a:ext uri="{FF2B5EF4-FFF2-40B4-BE49-F238E27FC236}">
                <a16:creationId xmlns:a16="http://schemas.microsoft.com/office/drawing/2014/main" id="{3097341D-73D8-4014-B428-85595DD8914A}"/>
              </a:ext>
            </a:extLst>
          </p:cNvPr>
          <p:cNvSpPr>
            <a:spLocks noGrp="1"/>
          </p:cNvSpPr>
          <p:nvPr>
            <p:ph idx="1"/>
          </p:nvPr>
        </p:nvSpPr>
        <p:spPr>
          <a:xfrm>
            <a:off x="4770302" y="1103531"/>
            <a:ext cx="3916497" cy="5133836"/>
          </a:xfrm>
          <a:ln>
            <a:solidFill>
              <a:srgbClr val="820024"/>
            </a:solidFill>
          </a:ln>
        </p:spPr>
        <p:txBody>
          <a:bodyPr/>
          <a:lstStyle/>
          <a:p>
            <a:pPr marL="0" indent="0">
              <a:buNone/>
            </a:pPr>
            <a:r>
              <a:rPr lang="en-US" sz="2000" u="sng" dirty="0"/>
              <a:t>As Passed in HB 110</a:t>
            </a:r>
          </a:p>
          <a:p>
            <a:r>
              <a:rPr lang="en-US" sz="2000" dirty="0"/>
              <a:t>Using an input-based and professional judgement approach to a </a:t>
            </a:r>
            <a:r>
              <a:rPr lang="en-US" sz="2000" b="1" dirty="0"/>
              <a:t>base cost</a:t>
            </a:r>
            <a:r>
              <a:rPr lang="en-US" sz="2000" dirty="0"/>
              <a:t>.  </a:t>
            </a:r>
          </a:p>
          <a:p>
            <a:r>
              <a:rPr lang="en-US" sz="2000" dirty="0"/>
              <a:t>Each school district will generate a different base cost amount. </a:t>
            </a:r>
          </a:p>
          <a:p>
            <a:r>
              <a:rPr lang="en-US" sz="2000" dirty="0"/>
              <a:t>The Legislative Service Commission (LSC) estimates that, as included in HB 110, the average base cost per pupil will be </a:t>
            </a:r>
            <a:r>
              <a:rPr lang="en-US" sz="2000" b="1" dirty="0"/>
              <a:t>$7,202 (if fully phased-in)</a:t>
            </a:r>
            <a:r>
              <a:rPr lang="en-US" sz="2000" dirty="0"/>
              <a:t>.</a:t>
            </a:r>
          </a:p>
          <a:p>
            <a:r>
              <a:rPr lang="en-US" sz="2000" dirty="0"/>
              <a:t>Calculated using the higher of prior year enrolled ADM or a trailing three-year average, whichever is higher. </a:t>
            </a:r>
          </a:p>
        </p:txBody>
      </p:sp>
      <p:sp>
        <p:nvSpPr>
          <p:cNvPr id="4" name="Content Placeholder 2">
            <a:extLst>
              <a:ext uri="{FF2B5EF4-FFF2-40B4-BE49-F238E27FC236}">
                <a16:creationId xmlns:a16="http://schemas.microsoft.com/office/drawing/2014/main" id="{D9B613C8-AA3F-40D9-B0A0-A626E8D41999}"/>
              </a:ext>
            </a:extLst>
          </p:cNvPr>
          <p:cNvSpPr txBox="1">
            <a:spLocks/>
          </p:cNvSpPr>
          <p:nvPr/>
        </p:nvSpPr>
        <p:spPr>
          <a:xfrm>
            <a:off x="457200"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Current Law</a:t>
            </a:r>
          </a:p>
          <a:p>
            <a:r>
              <a:rPr lang="en-US" sz="2000" dirty="0"/>
              <a:t>Since the 2013-14 school year, this element of the formula is referred to the </a:t>
            </a:r>
            <a:r>
              <a:rPr lang="en-US" sz="2000" b="1" dirty="0"/>
              <a:t>opportunity grant </a:t>
            </a:r>
            <a:r>
              <a:rPr lang="en-US" sz="2000" dirty="0"/>
              <a:t>or </a:t>
            </a:r>
            <a:r>
              <a:rPr lang="en-US" sz="2000" b="1" dirty="0"/>
              <a:t>formula amount</a:t>
            </a:r>
            <a:r>
              <a:rPr lang="en-US" sz="2000" dirty="0"/>
              <a:t>. </a:t>
            </a:r>
          </a:p>
          <a:p>
            <a:r>
              <a:rPr lang="en-US" sz="2000" dirty="0"/>
              <a:t>In FY19, the per-pupil amount was $6,020. </a:t>
            </a:r>
          </a:p>
          <a:p>
            <a:r>
              <a:rPr lang="en-US" sz="2000" dirty="0"/>
              <a:t>Calculated based on the current year resident district ADM (formula ADM).</a:t>
            </a:r>
          </a:p>
          <a:p>
            <a:r>
              <a:rPr lang="en-US" sz="2000" dirty="0"/>
              <a:t>The per-pupil amount has received criticism because it is not connected to the actual cost of educating a student. </a:t>
            </a:r>
          </a:p>
        </p:txBody>
      </p:sp>
    </p:spTree>
    <p:extLst>
      <p:ext uri="{BB962C8B-B14F-4D97-AF65-F5344CB8AC3E}">
        <p14:creationId xmlns:p14="http://schemas.microsoft.com/office/powerpoint/2010/main" val="312704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F85-7708-4068-8765-1ED9EC6FC5DE}"/>
              </a:ext>
            </a:extLst>
          </p:cNvPr>
          <p:cNvSpPr>
            <a:spLocks noGrp="1"/>
          </p:cNvSpPr>
          <p:nvPr>
            <p:ph type="title"/>
          </p:nvPr>
        </p:nvSpPr>
        <p:spPr>
          <a:xfrm>
            <a:off x="457200" y="457200"/>
            <a:ext cx="8229600" cy="553998"/>
          </a:xfrm>
        </p:spPr>
        <p:txBody>
          <a:bodyPr/>
          <a:lstStyle/>
          <a:p>
            <a:r>
              <a:rPr lang="en-US" sz="3600" dirty="0"/>
              <a:t>Base Cost</a:t>
            </a:r>
          </a:p>
        </p:txBody>
      </p:sp>
      <p:sp>
        <p:nvSpPr>
          <p:cNvPr id="3" name="Content Placeholder 2">
            <a:extLst>
              <a:ext uri="{FF2B5EF4-FFF2-40B4-BE49-F238E27FC236}">
                <a16:creationId xmlns:a16="http://schemas.microsoft.com/office/drawing/2014/main" id="{A3BAD7DF-E1A2-4687-9570-86C5024894F7}"/>
              </a:ext>
            </a:extLst>
          </p:cNvPr>
          <p:cNvSpPr>
            <a:spLocks noGrp="1"/>
          </p:cNvSpPr>
          <p:nvPr>
            <p:ph idx="1"/>
          </p:nvPr>
        </p:nvSpPr>
        <p:spPr>
          <a:xfrm>
            <a:off x="457200" y="1011198"/>
            <a:ext cx="8229600" cy="5333944"/>
          </a:xfrm>
        </p:spPr>
        <p:txBody>
          <a:bodyPr/>
          <a:lstStyle/>
          <a:p>
            <a:r>
              <a:rPr lang="en-US" sz="2800" dirty="0"/>
              <a:t>The practitioner developed base cost model uses actual district costs (teacher salaries, average expenditures across districts), establishes minimum service levels, and student-teacher ratios to calculate a unique base cost for each district. Base cost funding includes five areas:  </a:t>
            </a:r>
          </a:p>
          <a:p>
            <a:pPr lvl="1"/>
            <a:r>
              <a:rPr lang="en-US" sz="2400" dirty="0"/>
              <a:t>Teacher Base Cost</a:t>
            </a:r>
          </a:p>
          <a:p>
            <a:pPr lvl="1"/>
            <a:r>
              <a:rPr lang="en-US" sz="2400" dirty="0"/>
              <a:t>Student Support (including a restricted Student Wellness and Success component)</a:t>
            </a:r>
          </a:p>
          <a:p>
            <a:pPr lvl="1"/>
            <a:r>
              <a:rPr lang="en-US" sz="2400" dirty="0"/>
              <a:t>District Leadership &amp; Accountability</a:t>
            </a:r>
          </a:p>
          <a:p>
            <a:pPr lvl="1"/>
            <a:r>
              <a:rPr lang="en-US" sz="2400" dirty="0"/>
              <a:t>Building Leadership &amp; Operations</a:t>
            </a:r>
          </a:p>
          <a:p>
            <a:pPr lvl="1"/>
            <a:r>
              <a:rPr lang="en-US" sz="2400" dirty="0"/>
              <a:t>Athletic Co-Curricular (contingent on participation)</a:t>
            </a:r>
          </a:p>
          <a:p>
            <a:endParaRPr lang="en-US" sz="2800" dirty="0"/>
          </a:p>
        </p:txBody>
      </p:sp>
    </p:spTree>
    <p:extLst>
      <p:ext uri="{BB962C8B-B14F-4D97-AF65-F5344CB8AC3E}">
        <p14:creationId xmlns:p14="http://schemas.microsoft.com/office/powerpoint/2010/main" val="395789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2DDF-CD00-4C1D-917D-D876AA6C4E80}"/>
              </a:ext>
            </a:extLst>
          </p:cNvPr>
          <p:cNvSpPr>
            <a:spLocks noGrp="1"/>
          </p:cNvSpPr>
          <p:nvPr>
            <p:ph type="title"/>
          </p:nvPr>
        </p:nvSpPr>
        <p:spPr/>
        <p:txBody>
          <a:bodyPr/>
          <a:lstStyle/>
          <a:p>
            <a:r>
              <a:rPr lang="en-US" dirty="0"/>
              <a:t>State/Local Share</a:t>
            </a:r>
          </a:p>
        </p:txBody>
      </p:sp>
      <p:sp>
        <p:nvSpPr>
          <p:cNvPr id="3" name="Content Placeholder 2">
            <a:extLst>
              <a:ext uri="{FF2B5EF4-FFF2-40B4-BE49-F238E27FC236}">
                <a16:creationId xmlns:a16="http://schemas.microsoft.com/office/drawing/2014/main" id="{22E50B7B-7ED8-457C-B77B-006BB109B706}"/>
              </a:ext>
            </a:extLst>
          </p:cNvPr>
          <p:cNvSpPr>
            <a:spLocks noGrp="1"/>
          </p:cNvSpPr>
          <p:nvPr>
            <p:ph idx="1"/>
          </p:nvPr>
        </p:nvSpPr>
        <p:spPr>
          <a:xfrm>
            <a:off x="4770302" y="1103531"/>
            <a:ext cx="3916497" cy="5138057"/>
          </a:xfrm>
          <a:ln>
            <a:solidFill>
              <a:srgbClr val="820024"/>
            </a:solidFill>
          </a:ln>
        </p:spPr>
        <p:txBody>
          <a:bodyPr/>
          <a:lstStyle/>
          <a:p>
            <a:pPr marL="0" indent="0">
              <a:buNone/>
            </a:pPr>
            <a:r>
              <a:rPr lang="en-US" sz="2400" u="sng" dirty="0"/>
              <a:t>As Passed in HB 110</a:t>
            </a:r>
          </a:p>
          <a:p>
            <a:r>
              <a:rPr lang="en-US" sz="1900" dirty="0"/>
              <a:t>Replaces the state share index with a variable charge-off amount and a derived </a:t>
            </a:r>
            <a:r>
              <a:rPr lang="en-US" sz="1900" b="1" dirty="0"/>
              <a:t>state share percentage</a:t>
            </a:r>
            <a:r>
              <a:rPr lang="en-US" sz="1900" dirty="0"/>
              <a:t>.  </a:t>
            </a:r>
          </a:p>
          <a:p>
            <a:r>
              <a:rPr lang="en-US" sz="1900" dirty="0"/>
              <a:t>A range of 5% for the wealthiest districts in the state and no maximum.</a:t>
            </a:r>
          </a:p>
          <a:p>
            <a:r>
              <a:rPr lang="en-US" sz="1900" dirty="0"/>
              <a:t>Uses property values (60%) and two measures of income (40%) for </a:t>
            </a:r>
            <a:r>
              <a:rPr lang="en-US" sz="1900" i="1" dirty="0"/>
              <a:t>all</a:t>
            </a:r>
            <a:r>
              <a:rPr lang="en-US" sz="1900" dirty="0"/>
              <a:t> districts to determine state share percentage. </a:t>
            </a:r>
          </a:p>
          <a:p>
            <a:r>
              <a:rPr lang="en-US" sz="1900" dirty="0"/>
              <a:t>Updates the state share for each year of the biennium. </a:t>
            </a:r>
          </a:p>
          <a:p>
            <a:r>
              <a:rPr lang="en-US" sz="1900" dirty="0"/>
              <a:t>Reduces the comparative nature of the state share index</a:t>
            </a:r>
            <a:r>
              <a:rPr lang="en-US" sz="2000" dirty="0"/>
              <a:t>. </a:t>
            </a:r>
          </a:p>
          <a:p>
            <a:endParaRPr lang="en-US" sz="2000" dirty="0"/>
          </a:p>
        </p:txBody>
      </p:sp>
      <p:sp>
        <p:nvSpPr>
          <p:cNvPr id="4" name="Content Placeholder 2">
            <a:extLst>
              <a:ext uri="{FF2B5EF4-FFF2-40B4-BE49-F238E27FC236}">
                <a16:creationId xmlns:a16="http://schemas.microsoft.com/office/drawing/2014/main" id="{A3739C63-26E2-4615-A837-575CB0A91E81}"/>
              </a:ext>
            </a:extLst>
          </p:cNvPr>
          <p:cNvSpPr txBox="1">
            <a:spLocks/>
          </p:cNvSpPr>
          <p:nvPr/>
        </p:nvSpPr>
        <p:spPr>
          <a:xfrm>
            <a:off x="457200"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Current Law</a:t>
            </a:r>
          </a:p>
          <a:p>
            <a:r>
              <a:rPr lang="en-US" sz="2000" b="1" dirty="0"/>
              <a:t>State share index </a:t>
            </a:r>
            <a:r>
              <a:rPr lang="en-US" sz="2000" dirty="0"/>
              <a:t>serves as a measure of a school’s wealth and capacity and serves as the state contribution to the calculation of various funding components. </a:t>
            </a:r>
          </a:p>
          <a:p>
            <a:r>
              <a:rPr lang="en-US" sz="2000" dirty="0"/>
              <a:t>A range of 5% for the wealthiest districts in the state and 90% for the districts with the lowest capacity. </a:t>
            </a:r>
          </a:p>
          <a:p>
            <a:r>
              <a:rPr lang="en-US" sz="2000" dirty="0"/>
              <a:t>Calculated based on a relative comparison of three-year average property values for all districts adjusted by income for </a:t>
            </a:r>
            <a:r>
              <a:rPr lang="en-US" sz="2000" i="1" dirty="0"/>
              <a:t>some</a:t>
            </a:r>
            <a:r>
              <a:rPr lang="en-US" sz="2000" dirty="0"/>
              <a:t> districts. </a:t>
            </a:r>
          </a:p>
        </p:txBody>
      </p:sp>
    </p:spTree>
    <p:extLst>
      <p:ext uri="{BB962C8B-B14F-4D97-AF65-F5344CB8AC3E}">
        <p14:creationId xmlns:p14="http://schemas.microsoft.com/office/powerpoint/2010/main" val="354733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2DDF-CD00-4C1D-917D-D876AA6C4E80}"/>
              </a:ext>
            </a:extLst>
          </p:cNvPr>
          <p:cNvSpPr>
            <a:spLocks noGrp="1"/>
          </p:cNvSpPr>
          <p:nvPr>
            <p:ph type="title"/>
          </p:nvPr>
        </p:nvSpPr>
        <p:spPr>
          <a:xfrm>
            <a:off x="457200" y="457200"/>
            <a:ext cx="8229600" cy="615553"/>
          </a:xfrm>
        </p:spPr>
        <p:txBody>
          <a:bodyPr/>
          <a:lstStyle/>
          <a:p>
            <a:r>
              <a:rPr lang="en-US" sz="4000" dirty="0"/>
              <a:t>Targeted Assistance/Capacity Aid</a:t>
            </a:r>
          </a:p>
        </p:txBody>
      </p:sp>
      <p:sp>
        <p:nvSpPr>
          <p:cNvPr id="3" name="Content Placeholder 2">
            <a:extLst>
              <a:ext uri="{FF2B5EF4-FFF2-40B4-BE49-F238E27FC236}">
                <a16:creationId xmlns:a16="http://schemas.microsoft.com/office/drawing/2014/main" id="{22E50B7B-7ED8-457C-B77B-006BB109B706}"/>
              </a:ext>
            </a:extLst>
          </p:cNvPr>
          <p:cNvSpPr>
            <a:spLocks noGrp="1"/>
          </p:cNvSpPr>
          <p:nvPr>
            <p:ph idx="1"/>
          </p:nvPr>
        </p:nvSpPr>
        <p:spPr>
          <a:xfrm>
            <a:off x="4770302" y="1103531"/>
            <a:ext cx="3916497" cy="5138057"/>
          </a:xfrm>
          <a:ln>
            <a:solidFill>
              <a:srgbClr val="820024"/>
            </a:solidFill>
          </a:ln>
        </p:spPr>
        <p:txBody>
          <a:bodyPr/>
          <a:lstStyle/>
          <a:p>
            <a:pPr marL="0" indent="0">
              <a:buNone/>
            </a:pPr>
            <a:r>
              <a:rPr lang="en-US" sz="2400" u="sng" dirty="0"/>
              <a:t>As Passed in HB 110</a:t>
            </a:r>
          </a:p>
          <a:p>
            <a:r>
              <a:rPr lang="en-US" sz="2000" dirty="0"/>
              <a:t>Combines the concept of capacity aid and targeted assistance. </a:t>
            </a:r>
          </a:p>
          <a:p>
            <a:r>
              <a:rPr lang="en-US" sz="2000" dirty="0"/>
              <a:t>Provides additional funding based on a wealth measure using property (weighted at 60%) and income (weighted at 40%). </a:t>
            </a:r>
          </a:p>
          <a:p>
            <a:r>
              <a:rPr lang="en-US" sz="2000" dirty="0"/>
              <a:t>Provides supplemental targeted assistance to lower wealth districts whose enrolled ADM is less than 88% of its total ADM for FY19.  </a:t>
            </a:r>
          </a:p>
        </p:txBody>
      </p:sp>
      <p:sp>
        <p:nvSpPr>
          <p:cNvPr id="4" name="Content Placeholder 2">
            <a:extLst>
              <a:ext uri="{FF2B5EF4-FFF2-40B4-BE49-F238E27FC236}">
                <a16:creationId xmlns:a16="http://schemas.microsoft.com/office/drawing/2014/main" id="{A3739C63-26E2-4615-A837-575CB0A91E81}"/>
              </a:ext>
            </a:extLst>
          </p:cNvPr>
          <p:cNvSpPr txBox="1">
            <a:spLocks/>
          </p:cNvSpPr>
          <p:nvPr/>
        </p:nvSpPr>
        <p:spPr>
          <a:xfrm>
            <a:off x="457200" y="1103531"/>
            <a:ext cx="3916496" cy="5138057"/>
          </a:xfrm>
          <a:prstGeom prst="rect">
            <a:avLst/>
          </a:prstGeom>
          <a:ln>
            <a:solidFill>
              <a:srgbClr val="820024"/>
            </a:solidFill>
          </a:ln>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Current Law</a:t>
            </a:r>
          </a:p>
          <a:p>
            <a:r>
              <a:rPr lang="en-US" sz="2000" dirty="0"/>
              <a:t>Provides scaled targeted assistance funding to schools based on a wealth per pupil measure using average property and income (weighted equally).</a:t>
            </a:r>
          </a:p>
          <a:p>
            <a:r>
              <a:rPr lang="en-US" sz="2000" dirty="0"/>
              <a:t>Supplemental targeted assistance is more than 10% of real property value is from agriculture values. </a:t>
            </a:r>
          </a:p>
          <a:p>
            <a:r>
              <a:rPr lang="en-US" sz="2000" dirty="0"/>
              <a:t>Capacity aid funding for schools who generate local revenue for 1 mill of voted property tax that is less than the statewide average. </a:t>
            </a:r>
          </a:p>
        </p:txBody>
      </p:sp>
    </p:spTree>
    <p:extLst>
      <p:ext uri="{BB962C8B-B14F-4D97-AF65-F5344CB8AC3E}">
        <p14:creationId xmlns:p14="http://schemas.microsoft.com/office/powerpoint/2010/main" val="2211083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D07F94-3055-4AC8-9105-A4C5AA4C8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1FB210-07D1-439D-B0F0-4628E277B3E0}">
  <ds:schemaRefs>
    <ds:schemaRef ds:uri="http://schemas.microsoft.com/sharepoint/v3/contenttype/forms"/>
  </ds:schemaRefs>
</ds:datastoreItem>
</file>

<file path=customXml/itemProps3.xml><?xml version="1.0" encoding="utf-8"?>
<ds:datastoreItem xmlns:ds="http://schemas.openxmlformats.org/officeDocument/2006/customXml" ds:itemID="{3E20C1B5-DC39-461F-8CD2-42B06F3C612A}">
  <ds:schemaRef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3406</Words>
  <Application>Microsoft Office PowerPoint</Application>
  <PresentationFormat>On-screen Show (4:3)</PresentationFormat>
  <Paragraphs>288</Paragraphs>
  <Slides>36</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ODE Update</vt:lpstr>
      <vt:lpstr>House Bill 110</vt:lpstr>
      <vt:lpstr>State Budget Bill  Funding Provisions</vt:lpstr>
      <vt:lpstr>Increased Funding for  K-12 Education</vt:lpstr>
      <vt:lpstr>School Funding – Key Changes</vt:lpstr>
      <vt:lpstr>Base Cost</vt:lpstr>
      <vt:lpstr>Base Cost</vt:lpstr>
      <vt:lpstr>State/Local Share</vt:lpstr>
      <vt:lpstr>Targeted Assistance/Capacity Aid</vt:lpstr>
      <vt:lpstr>Categorical Aid</vt:lpstr>
      <vt:lpstr>Student Wellness and Success Funding</vt:lpstr>
      <vt:lpstr>Transportation</vt:lpstr>
      <vt:lpstr>Funding for Scholarship Programs</vt:lpstr>
      <vt:lpstr>Eliminated Funding Components</vt:lpstr>
      <vt:lpstr>Funding for Other Education Models</vt:lpstr>
      <vt:lpstr>Phase-In Approach</vt:lpstr>
      <vt:lpstr>Formula Transitional Aid</vt:lpstr>
      <vt:lpstr>School Funding Related Changes</vt:lpstr>
      <vt:lpstr>School Funding Related Changes</vt:lpstr>
      <vt:lpstr>Implementation of HB110</vt:lpstr>
      <vt:lpstr>Impact of Direct Funding (Before)</vt:lpstr>
      <vt:lpstr>Impact of Direct Funding (After)</vt:lpstr>
      <vt:lpstr>What factors influence  district aid? </vt:lpstr>
      <vt:lpstr>PowerPoint Presentation</vt:lpstr>
      <vt:lpstr>Change in Property Valuation, TY15-TY19</vt:lpstr>
      <vt:lpstr>Change in Public Utility Personal Property Valuation, TY14-TY19</vt:lpstr>
      <vt:lpstr>State Budget Bill  Policy Provisions</vt:lpstr>
      <vt:lpstr>EdChoice</vt:lpstr>
      <vt:lpstr>Community Schools</vt:lpstr>
      <vt:lpstr>Computer Science</vt:lpstr>
      <vt:lpstr>Academic Distress Commissions</vt:lpstr>
      <vt:lpstr>District Online Learning Schools</vt:lpstr>
      <vt:lpstr>Educational Savings Accounts</vt:lpstr>
      <vt:lpstr>Licensure</vt:lpstr>
      <vt:lpstr>Let’s Stay Connected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2019-01-18T14:26:04Z</dcterms:created>
  <dcterms:modified xsi:type="dcterms:W3CDTF">2021-07-28T02:52:17Z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y fmtid="{D5CDD505-2E9C-101B-9397-08002B2CF9AE}" pid="3" name="MSIP_Label_b320f288-ba83-4634-8624-b2a954eee516_Enabled">
    <vt:lpwstr>true</vt:lpwstr>
  </property>
  <property fmtid="{D5CDD505-2E9C-101B-9397-08002B2CF9AE}" pid="4" name="MSIP_Label_b320f288-ba83-4634-8624-b2a954eee516_SetDate">
    <vt:lpwstr>2021-05-01T21:16:22Z</vt:lpwstr>
  </property>
  <property fmtid="{D5CDD505-2E9C-101B-9397-08002B2CF9AE}" pid="5" name="MSIP_Label_b320f288-ba83-4634-8624-b2a954eee516_Method">
    <vt:lpwstr>Privileged</vt:lpwstr>
  </property>
  <property fmtid="{D5CDD505-2E9C-101B-9397-08002B2CF9AE}" pid="6" name="MSIP_Label_b320f288-ba83-4634-8624-b2a954eee516_Name">
    <vt:lpwstr>General</vt:lpwstr>
  </property>
  <property fmtid="{D5CDD505-2E9C-101B-9397-08002B2CF9AE}" pid="7" name="MSIP_Label_b320f288-ba83-4634-8624-b2a954eee516_SiteId">
    <vt:lpwstr>50f8fcc4-94d8-4f07-84eb-36ed57c7c8a2</vt:lpwstr>
  </property>
  <property fmtid="{D5CDD505-2E9C-101B-9397-08002B2CF9AE}" pid="8" name="MSIP_Label_b320f288-ba83-4634-8624-b2a954eee516_ActionId">
    <vt:lpwstr>59eac64e-edaa-4147-bb13-2e8bb34bed54</vt:lpwstr>
  </property>
  <property fmtid="{D5CDD505-2E9C-101B-9397-08002B2CF9AE}" pid="9" name="MSIP_Label_b320f288-ba83-4634-8624-b2a954eee516_ContentBits">
    <vt:lpwstr>0</vt:lpwstr>
  </property>
</Properties>
</file>